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51" r:id="rId1"/>
  </p:sldMasterIdLst>
  <p:notesMasterIdLst>
    <p:notesMasterId r:id="rId29"/>
  </p:notesMasterIdLst>
  <p:handoutMasterIdLst>
    <p:handoutMasterId r:id="rId30"/>
  </p:handoutMasterIdLst>
  <p:sldIdLst>
    <p:sldId id="2772" r:id="rId2"/>
    <p:sldId id="2911" r:id="rId3"/>
    <p:sldId id="2873" r:id="rId4"/>
    <p:sldId id="363" r:id="rId5"/>
    <p:sldId id="2892" r:id="rId6"/>
    <p:sldId id="2888" r:id="rId7"/>
    <p:sldId id="2895" r:id="rId8"/>
    <p:sldId id="2897" r:id="rId9"/>
    <p:sldId id="2899" r:id="rId10"/>
    <p:sldId id="2900" r:id="rId11"/>
    <p:sldId id="2901" r:id="rId12"/>
    <p:sldId id="2903" r:id="rId13"/>
    <p:sldId id="2910" r:id="rId14"/>
    <p:sldId id="374" r:id="rId15"/>
    <p:sldId id="2889" r:id="rId16"/>
    <p:sldId id="2905" r:id="rId17"/>
    <p:sldId id="2906" r:id="rId18"/>
    <p:sldId id="2890" r:id="rId19"/>
    <p:sldId id="354" r:id="rId20"/>
    <p:sldId id="2907" r:id="rId21"/>
    <p:sldId id="2891" r:id="rId22"/>
    <p:sldId id="2908" r:id="rId23"/>
    <p:sldId id="2909" r:id="rId24"/>
    <p:sldId id="358" r:id="rId25"/>
    <p:sldId id="352" r:id="rId26"/>
    <p:sldId id="378" r:id="rId27"/>
    <p:sldId id="436" r:id="rId28"/>
  </p:sldIdLst>
  <p:sldSz cx="12192000" cy="6858000"/>
  <p:notesSz cx="6796088" cy="9925050"/>
  <p:embeddedFontLst>
    <p:embeddedFont>
      <p:font typeface="Book Antiqua" panose="02040602050305030304" pitchFamily="18" charset="0"/>
      <p:regular r:id="rId31"/>
      <p:bold r:id="rId32"/>
      <p:italic r:id="rId33"/>
      <p:boldItalic r:id="rId34"/>
    </p:embeddedFont>
    <p:embeddedFont>
      <p:font typeface="Cambria Math" panose="02040503050406030204" pitchFamily="18" charset="0"/>
      <p:regular r:id="rId35"/>
    </p:embeddedFont>
    <p:embeddedFont>
      <p:font typeface="Wingdings 3" panose="05040102010807070707" pitchFamily="18" charset="2"/>
      <p:regular r:id="rId36"/>
    </p:embeddedFont>
    <p:embeddedFont>
      <p:font typeface="Segoe UI" panose="020B0502040204020203" pitchFamily="34" charset="0"/>
      <p:regular r:id="rId37"/>
      <p:bold r:id="rId38"/>
      <p:italic r:id="rId39"/>
      <p:boldItalic r:id="rId40"/>
    </p:embeddedFont>
    <p:embeddedFont>
      <p:font typeface="Arial Rounded MT Bold" panose="020B0604020202020204" charset="0"/>
      <p:regular r:id="rId41"/>
      <p:bold r:id="rId42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4D4D4D"/>
    <a:srgbClr val="5B9BD5"/>
    <a:srgbClr val="ECECEC"/>
    <a:srgbClr val="063D79"/>
    <a:srgbClr val="003399"/>
    <a:srgbClr val="C00101"/>
    <a:srgbClr val="FFE4DD"/>
    <a:srgbClr val="003C7F"/>
    <a:srgbClr val="E8C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54" autoAdjust="0"/>
    <p:restoredTop sz="81668" autoAdjust="0"/>
  </p:normalViewPr>
  <p:slideViewPr>
    <p:cSldViewPr>
      <p:cViewPr varScale="1">
        <p:scale>
          <a:sx n="68" d="100"/>
          <a:sy n="68" d="100"/>
        </p:scale>
        <p:origin x="1099" y="62"/>
      </p:cViewPr>
      <p:guideLst>
        <p:guide orient="horz" pos="1056"/>
        <p:guide pos="3840"/>
      </p:guideLst>
    </p:cSldViewPr>
  </p:slideViewPr>
  <p:outlineViewPr>
    <p:cViewPr>
      <p:scale>
        <a:sx n="33" d="100"/>
        <a:sy n="33" d="100"/>
      </p:scale>
      <p:origin x="0" y="-138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58" y="108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emf"/><Relationship Id="rId4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789" y="0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6734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789" y="9426734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itchFamily="18" charset="0"/>
              </a:defRPr>
            </a:lvl1pPr>
          </a:lstStyle>
          <a:p>
            <a:fld id="{66D17C0D-3159-464E-A332-7C83698A29E4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76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t" anchorCtr="0" compatLnSpc="1">
            <a:prstTxWarp prst="textNoShape">
              <a:avLst/>
            </a:prstTxWarp>
          </a:bodyPr>
          <a:lstStyle>
            <a:lvl1pPr defTabSz="955388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376" y="0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t" anchorCtr="0" compatLnSpc="1">
            <a:prstTxWarp prst="textNoShape">
              <a:avLst/>
            </a:prstTxWarp>
          </a:bodyPr>
          <a:lstStyle>
            <a:lvl1pPr algn="r" defTabSz="955388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663" y="746125"/>
            <a:ext cx="6610350" cy="37195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251" y="4713368"/>
            <a:ext cx="4983586" cy="4465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Klicken Sie, um die Formate des Vorlagentextes zu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908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b" anchorCtr="0" compatLnSpc="1">
            <a:prstTxWarp prst="textNoShape">
              <a:avLst/>
            </a:prstTxWarp>
          </a:bodyPr>
          <a:lstStyle>
            <a:lvl1pPr defTabSz="955388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376" y="9429908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b" anchorCtr="0" compatLnSpc="1">
            <a:prstTxWarp prst="textNoShape">
              <a:avLst/>
            </a:prstTxWarp>
          </a:bodyPr>
          <a:lstStyle>
            <a:lvl1pPr algn="r" defTabSz="955388" eaLnBrk="1" hangingPunct="1">
              <a:defRPr sz="1300" b="0">
                <a:latin typeface="Times New Roman" pitchFamily="18" charset="0"/>
              </a:defRPr>
            </a:lvl1pPr>
          </a:lstStyle>
          <a:p>
            <a:fld id="{412C2970-D838-4E16-9F7E-5362C8D6E639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909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15078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6677ECB7-2098-4DD3-8F84-A59B44CEC9DA}" type="slidenum">
              <a:rPr lang="de-DE" smtClean="0">
                <a:latin typeface="Arial" charset="0"/>
              </a:rPr>
              <a:pPr/>
              <a:t>25</a:t>
            </a:fld>
            <a:endParaRPr lang="de-DE">
              <a:latin typeface="Arial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1138" y="792163"/>
            <a:ext cx="6742112" cy="3792537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3613" y="4900613"/>
            <a:ext cx="5226050" cy="4586287"/>
          </a:xfrm>
          <a:noFill/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2058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18D7B884-4C71-40DA-AC86-6C0BEA087A94}" type="slidenum">
              <a:rPr lang="de-DE" smtClean="0">
                <a:latin typeface="Arial" charset="0"/>
              </a:rPr>
              <a:pPr/>
              <a:t>26</a:t>
            </a:fld>
            <a:endParaRPr lang="de-DE">
              <a:latin typeface="Arial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1138" y="792163"/>
            <a:ext cx="6742112" cy="3792537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3613" y="4900613"/>
            <a:ext cx="5226050" cy="4586287"/>
          </a:xfrm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29112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68B9EE22-DC03-46D8-905C-B81C1946E333}" type="slidenum">
              <a:rPr lang="de-DE" smtClean="0">
                <a:latin typeface="Arial" charset="0"/>
              </a:rPr>
              <a:pPr/>
              <a:t>27</a:t>
            </a:fld>
            <a:endParaRPr lang="de-DE">
              <a:latin typeface="Arial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2634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7203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177E5224-6EF9-4477-887D-A0E2B49BCFD9}" type="slidenum">
              <a:rPr lang="de-DE" smtClean="0">
                <a:latin typeface="Arial" charset="0"/>
              </a:rPr>
              <a:pPr/>
              <a:t>14</a:t>
            </a:fld>
            <a:endParaRPr lang="de-DE">
              <a:latin typeface="Arial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9843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6009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6458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673741CA-843D-415B-BDD9-D64F82ECD8C7}" type="slidenum">
              <a:rPr lang="de-DE" smtClean="0">
                <a:latin typeface="Arial" charset="0"/>
              </a:rPr>
              <a:pPr/>
              <a:t>19</a:t>
            </a:fld>
            <a:endParaRPr lang="de-DE">
              <a:latin typeface="Arial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2324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2931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0CC2CA7E-1AF5-43D8-A1F4-EBA6F0DAAF6D}" type="slidenum">
              <a:rPr lang="de-DE" smtClean="0">
                <a:latin typeface="Arial" charset="0"/>
              </a:rPr>
              <a:pPr/>
              <a:t>23</a:t>
            </a:fld>
            <a:endParaRPr lang="de-DE">
              <a:latin typeface="Arial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0350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68B9EE22-DC03-46D8-905C-B81C1946E333}" type="slidenum">
              <a:rPr lang="de-DE" smtClean="0">
                <a:latin typeface="Arial" charset="0"/>
              </a:rPr>
              <a:pPr/>
              <a:t>24</a:t>
            </a:fld>
            <a:endParaRPr lang="de-DE">
              <a:latin typeface="Arial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7346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 - 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0524"/>
            <a:ext cx="12192000" cy="951076"/>
          </a:xfrm>
          <a:prstGeom prst="rect">
            <a:avLst/>
          </a:prstGeom>
        </p:spPr>
      </p:pic>
      <p:sp>
        <p:nvSpPr>
          <p:cNvPr id="181258" name="Rectangle 10"/>
          <p:cNvSpPr>
            <a:spLocks noChangeArrowheads="1"/>
          </p:cNvSpPr>
          <p:nvPr/>
        </p:nvSpPr>
        <p:spPr bwMode="auto">
          <a:xfrm>
            <a:off x="5223600" y="529091"/>
            <a:ext cx="6096000" cy="73866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Institute of Computer Science</a:t>
            </a:r>
          </a:p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Chair of Communication Networks</a:t>
            </a:r>
          </a:p>
          <a:p>
            <a:pPr algn="r"/>
            <a:r>
              <a:rPr lang="en-US" b="0" dirty="0">
                <a:latin typeface="Segoe UI" panose="020B0502040204020203" pitchFamily="34" charset="0"/>
                <a:cs typeface="Segoe UI" panose="020B0502040204020203" pitchFamily="34" charset="0"/>
              </a:rPr>
              <a:t>Prof. Dr. Tobias </a:t>
            </a:r>
            <a:r>
              <a:rPr lang="en-US" b="0" dirty="0" err="1">
                <a:latin typeface="Segoe UI" panose="020B0502040204020203" pitchFamily="34" charset="0"/>
                <a:cs typeface="Segoe UI" panose="020B0502040204020203" pitchFamily="34" charset="0"/>
              </a:rPr>
              <a:t>Hoßfeld</a:t>
            </a:r>
            <a:endParaRPr lang="en-US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1259" name="Picture 11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9600" y="530678"/>
            <a:ext cx="7200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3187806" algn="ctr" rotWithShape="0">
              <a:schemeClr val="bg2">
                <a:alpha val="50000"/>
              </a:schemeClr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269" y="115888"/>
            <a:ext cx="10657417" cy="646112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10668000" cy="5105400"/>
          </a:xfrm>
          <a:prstGeom prst="rect">
            <a:avLst/>
          </a:prstGeo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14217069-20E2-4EAF-B429-BA551A85F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86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94908"/>
            <a:ext cx="10363200" cy="150018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1406AE-866E-427D-962D-A51005AA2C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84" y="2209801"/>
            <a:ext cx="10363200" cy="2057400"/>
          </a:xfrm>
        </p:spPr>
        <p:txBody>
          <a:bodyPr anchor="b"/>
          <a:lstStyle>
            <a:lvl1pPr algn="l">
              <a:defRPr sz="4000" b="1" cap="small" baseline="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4472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ft - 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69" y="115888"/>
            <a:ext cx="10657417" cy="646112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98DBB-BEBA-4F7C-8C7E-CE9415826A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17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White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BCD12E19-4EA7-4AB5-984D-7DC0A98043BC}"/>
              </a:ext>
            </a:extLst>
          </p:cNvPr>
          <p:cNvSpPr txBox="1"/>
          <p:nvPr userDrawn="1"/>
        </p:nvSpPr>
        <p:spPr>
          <a:xfrm>
            <a:off x="4114800" y="6581001"/>
            <a:ext cx="396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Whiteboard</a:t>
            </a:r>
            <a:endParaRPr lang="en-US" sz="1200" b="0" i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7200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entered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0524"/>
            <a:ext cx="12192000" cy="951076"/>
          </a:xfrm>
          <a:prstGeom prst="rect">
            <a:avLst/>
          </a:prstGeom>
        </p:spPr>
      </p:pic>
      <p:sp>
        <p:nvSpPr>
          <p:cNvPr id="181250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488951" y="1960563"/>
            <a:ext cx="11214100" cy="1828800"/>
          </a:xfrm>
        </p:spPr>
        <p:txBody>
          <a:bodyPr/>
          <a:lstStyle>
            <a:lvl1pPr>
              <a:defRPr sz="4000"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GB" dirty="0"/>
          </a:p>
        </p:txBody>
      </p:sp>
      <p:sp>
        <p:nvSpPr>
          <p:cNvPr id="181253" name="Rectangle 5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1828800" y="4149725"/>
            <a:ext cx="8534400" cy="406400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ctr">
              <a:buFont typeface="Wingdings 3" pitchFamily="18" charset="2"/>
              <a:buNone/>
              <a:defRPr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author name</a:t>
            </a:r>
            <a:endParaRPr lang="de-DE" dirty="0"/>
          </a:p>
        </p:txBody>
      </p:sp>
      <p:sp>
        <p:nvSpPr>
          <p:cNvPr id="181255" name="Text Box 7"/>
          <p:cNvSpPr txBox="1">
            <a:spLocks noChangeArrowheads="1"/>
          </p:cNvSpPr>
          <p:nvPr/>
        </p:nvSpPr>
        <p:spPr bwMode="auto">
          <a:xfrm>
            <a:off x="1775886" y="4484691"/>
            <a:ext cx="8640233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de-DE" sz="2000" i="1" dirty="0">
                <a:solidFill>
                  <a:srgbClr val="777777"/>
                </a:solidFill>
                <a:latin typeface="Segoe UI" pitchFamily="34" charset="0"/>
                <a:cs typeface="Segoe UI" pitchFamily="34" charset="0"/>
              </a:rPr>
              <a:t>comnet.informatik.uni-wuerzburg.de</a:t>
            </a:r>
          </a:p>
        </p:txBody>
      </p:sp>
      <p:sp>
        <p:nvSpPr>
          <p:cNvPr id="181258" name="Rectangle 10"/>
          <p:cNvSpPr>
            <a:spLocks noChangeArrowheads="1"/>
          </p:cNvSpPr>
          <p:nvPr/>
        </p:nvSpPr>
        <p:spPr bwMode="auto">
          <a:xfrm>
            <a:off x="5223600" y="529091"/>
            <a:ext cx="6096000" cy="73866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Institute of Computer Science</a:t>
            </a:r>
          </a:p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Chair of Communication Networks</a:t>
            </a:r>
          </a:p>
          <a:p>
            <a:pPr algn="r"/>
            <a:r>
              <a:rPr lang="en-US" b="0" dirty="0">
                <a:latin typeface="Segoe UI" panose="020B0502040204020203" pitchFamily="34" charset="0"/>
                <a:cs typeface="Segoe UI" panose="020B0502040204020203" pitchFamily="34" charset="0"/>
              </a:rPr>
              <a:t>Prof. Dr. Tobias </a:t>
            </a:r>
            <a:r>
              <a:rPr lang="en-US" b="0" dirty="0" err="1">
                <a:latin typeface="Segoe UI" panose="020B0502040204020203" pitchFamily="34" charset="0"/>
                <a:cs typeface="Segoe UI" panose="020B0502040204020203" pitchFamily="34" charset="0"/>
              </a:rPr>
              <a:t>Hoßfeld</a:t>
            </a:r>
            <a:endParaRPr lang="en-US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1259" name="Picture 11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9600" y="530678"/>
            <a:ext cx="7200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3187806" algn="ctr" rotWithShape="0">
              <a:schemeClr val="bg2">
                <a:alpha val="50000"/>
              </a:schemeClr>
            </a:outerShdw>
          </a:effectLst>
        </p:spPr>
      </p:pic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61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entered 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69" y="115888"/>
            <a:ext cx="10657417" cy="64611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914400"/>
            <a:ext cx="10668000" cy="5105400"/>
          </a:xfrm>
          <a:prstGeom prst="rect">
            <a:avLst/>
          </a:prstGeo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5D426E-3617-42D2-AA23-FEB84DB7D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entered - 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69" y="115888"/>
            <a:ext cx="10657417" cy="646112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98DBB-BEBA-4F7C-8C7E-CE9415826AF9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9669" y="30163"/>
            <a:ext cx="1065741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err="1"/>
              <a:t>Klicken</a:t>
            </a:r>
            <a:r>
              <a:rPr lang="en-GB" dirty="0"/>
              <a:t> um das </a:t>
            </a:r>
            <a:r>
              <a:rPr lang="en-GB" dirty="0" err="1"/>
              <a:t>Titelformat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pic>
        <p:nvPicPr>
          <p:cNvPr id="180242" name="Picture 18"/>
          <p:cNvPicPr>
            <a:picLocks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1546304" y="6318000"/>
            <a:ext cx="468000" cy="4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3187806" algn="ctr" rotWithShape="0">
              <a:srgbClr val="C0C0C0">
                <a:alpha val="50000"/>
              </a:srgbClr>
            </a:outerShdw>
          </a:effectLst>
        </p:spPr>
      </p:pic>
      <p:sp>
        <p:nvSpPr>
          <p:cNvPr id="180249" name="Rectangle 25"/>
          <p:cNvSpPr>
            <a:spLocks noChangeArrowheads="1"/>
          </p:cNvSpPr>
          <p:nvPr/>
        </p:nvSpPr>
        <p:spPr bwMode="auto">
          <a:xfrm>
            <a:off x="4978400" y="6584950"/>
            <a:ext cx="2235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i="1" baseline="0" dirty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56197"/>
            <a:ext cx="1371600" cy="601803"/>
          </a:xfrm>
          <a:prstGeom prst="rect">
            <a:avLst/>
          </a:prstGeom>
        </p:spPr>
      </p:pic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>
          <a:xfrm>
            <a:off x="719669" y="914400"/>
            <a:ext cx="10657417" cy="526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227D2D5B-5C60-4D6A-9ED0-A53CF0478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75" r:id="rId2"/>
    <p:sldLayoutId id="2147483672" r:id="rId3"/>
    <p:sldLayoutId id="2147483676" r:id="rId4"/>
    <p:sldLayoutId id="2147483678" r:id="rId5"/>
    <p:sldLayoutId id="2147483677" r:id="rId6"/>
    <p:sldLayoutId id="2147483653" r:id="rId7"/>
    <p:sldLayoutId id="2147483657" r:id="rId8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5"/>
          </a:solidFill>
          <a:latin typeface="Segoe UI" pitchFamily="34" charset="0"/>
          <a:ea typeface="+mj-ea"/>
          <a:cs typeface="Segoe UI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SzPct val="80000"/>
        <a:buFont typeface="Wingdings 3" pitchFamily="18" charset="2"/>
        <a:buChar char="u"/>
        <a:defRPr lang="en-GB" sz="2000" dirty="0" smtClean="0">
          <a:solidFill>
            <a:srgbClr val="4D4D4D"/>
          </a:solidFill>
          <a:latin typeface="Segoe UI" pitchFamily="34" charset="0"/>
          <a:ea typeface="+mn-ea"/>
          <a:cs typeface="Segoe UI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SzPct val="100000"/>
        <a:buFont typeface="Wingdings" pitchFamily="2" charset="2"/>
        <a:buChar char="§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Char char="–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Char char="•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Char char=" 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image" Target="../media/image39.png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image" Target="../media/image48.png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16.wmf"/><Relationship Id="rId5" Type="http://schemas.openxmlformats.org/officeDocument/2006/relationships/image" Target="../media/image13.emf"/><Relationship Id="rId10" Type="http://schemas.openxmlformats.org/officeDocument/2006/relationships/oleObject" Target="../embeddings/oleObject9.bin"/><Relationship Id="rId4" Type="http://schemas.openxmlformats.org/officeDocument/2006/relationships/oleObject" Target="../embeddings/oleObject6.bin"/><Relationship Id="rId9" Type="http://schemas.openxmlformats.org/officeDocument/2006/relationships/image" Target="../media/image15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5.bin"/><Relationship Id="rId2" Type="http://schemas.openxmlformats.org/officeDocument/2006/relationships/tags" Target="../tags/tag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10.bin"/><Relationship Id="rId4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ing.systems/" TargetMode="External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hyperlink" Target="https://modeling.systems/" TargetMode="External"/><Relationship Id="rId5" Type="http://schemas.openxmlformats.org/officeDocument/2006/relationships/image" Target="../media/image23.sv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18.emf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58.png"/><Relationship Id="rId5" Type="http://schemas.openxmlformats.org/officeDocument/2006/relationships/image" Target="../media/image28.sv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1.bin"/><Relationship Id="rId4" Type="http://schemas.openxmlformats.org/officeDocument/2006/relationships/notesSlide" Target="../notesSlides/notesSlide1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tags" Target="../tags/tag19.xml"/><Relationship Id="rId18" Type="http://schemas.openxmlformats.org/officeDocument/2006/relationships/tags" Target="../tags/tag24.xml"/><Relationship Id="rId3" Type="http://schemas.openxmlformats.org/officeDocument/2006/relationships/tags" Target="../tags/tag9.xml"/><Relationship Id="rId21" Type="http://schemas.openxmlformats.org/officeDocument/2006/relationships/notesSlide" Target="../notesSlides/notesSlide12.xml"/><Relationship Id="rId7" Type="http://schemas.openxmlformats.org/officeDocument/2006/relationships/tags" Target="../tags/tag13.xml"/><Relationship Id="rId12" Type="http://schemas.openxmlformats.org/officeDocument/2006/relationships/tags" Target="../tags/tag18.xml"/><Relationship Id="rId17" Type="http://schemas.openxmlformats.org/officeDocument/2006/relationships/tags" Target="../tags/tag23.xml"/><Relationship Id="rId2" Type="http://schemas.openxmlformats.org/officeDocument/2006/relationships/tags" Target="../tags/tag8.xml"/><Relationship Id="rId16" Type="http://schemas.openxmlformats.org/officeDocument/2006/relationships/tags" Target="../tags/tag22.xml"/><Relationship Id="rId20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24" Type="http://schemas.openxmlformats.org/officeDocument/2006/relationships/image" Target="../media/image27.png"/><Relationship Id="rId5" Type="http://schemas.openxmlformats.org/officeDocument/2006/relationships/tags" Target="../tags/tag11.xml"/><Relationship Id="rId15" Type="http://schemas.openxmlformats.org/officeDocument/2006/relationships/tags" Target="../tags/tag21.xml"/><Relationship Id="rId23" Type="http://schemas.openxmlformats.org/officeDocument/2006/relationships/image" Target="../media/image31.svg"/><Relationship Id="rId10" Type="http://schemas.openxmlformats.org/officeDocument/2006/relationships/tags" Target="../tags/tag16.xml"/><Relationship Id="rId19" Type="http://schemas.openxmlformats.org/officeDocument/2006/relationships/tags" Target="../tags/tag25.xml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tags" Target="../tags/tag20.xml"/><Relationship Id="rId2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F2A7B583-FFCB-4C4E-8777-96A0747F945C}"/>
              </a:ext>
            </a:extLst>
          </p:cNvPr>
          <p:cNvSpPr txBox="1">
            <a:spLocks/>
          </p:cNvSpPr>
          <p:nvPr/>
        </p:nvSpPr>
        <p:spPr bwMode="auto">
          <a:xfrm>
            <a:off x="1000524" y="2299957"/>
            <a:ext cx="8262188" cy="1127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accent5"/>
                </a:solidFill>
                <a:latin typeface="Segoe UI" pitchFamily="34" charset="0"/>
                <a:ea typeface="+mj-ea"/>
                <a:cs typeface="Segoe UI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9pPr>
          </a:lstStyle>
          <a:p>
            <a:pPr lvl="0" algn="l">
              <a:spcAft>
                <a:spcPts val="1200"/>
              </a:spcAft>
              <a:defRPr/>
            </a:pPr>
            <a:r>
              <a:rPr lang="en-US" sz="3200" kern="0">
                <a:solidFill>
                  <a:srgbClr val="1F5394"/>
                </a:solidFill>
                <a:latin typeface="+mj-lt"/>
              </a:rPr>
              <a:t>Loss System M/M/n</a:t>
            </a:r>
            <a:endParaRPr lang="en-US" sz="3200" kern="0" dirty="0">
              <a:solidFill>
                <a:srgbClr val="1F5394"/>
              </a:solidFill>
              <a:latin typeface="+mj-lt"/>
            </a:endParaRPr>
          </a:p>
        </p:txBody>
      </p:sp>
      <p:sp>
        <p:nvSpPr>
          <p:cNvPr id="9" name="Untertitel 2">
            <a:extLst>
              <a:ext uri="{FF2B5EF4-FFF2-40B4-BE49-F238E27FC236}">
                <a16:creationId xmlns:a16="http://schemas.microsoft.com/office/drawing/2014/main" id="{850D07EA-32AC-4C80-8FD0-918146CE25CE}"/>
              </a:ext>
            </a:extLst>
          </p:cNvPr>
          <p:cNvSpPr txBox="1">
            <a:spLocks/>
          </p:cNvSpPr>
          <p:nvPr/>
        </p:nvSpPr>
        <p:spPr>
          <a:xfrm>
            <a:off x="1000523" y="4252914"/>
            <a:ext cx="8407400" cy="1773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80000"/>
              <a:buFont typeface="Wingdings 3" pitchFamily="18" charset="2"/>
              <a:buNone/>
              <a:defRPr lang="en-GB" sz="20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100000"/>
              <a:buFont typeface="Wingdings" pitchFamily="2" charset="2"/>
              <a:buChar char="§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–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•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r>
              <a:rPr kumimoji="0" lang="en-US" sz="2400" b="1" i="0" u="none" strike="noStrike" kern="0" cap="none" spc="0" normalizeH="0" baseline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Performance Evaluation of the Internet of Things (IoT)</a:t>
            </a:r>
            <a:endParaRPr kumimoji="0" lang="en-US" sz="2000" b="0" i="0" u="none" strike="noStrike" kern="0" cap="none" spc="0" normalizeH="0" baseline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Module Course: Performance Evaluation of Distributed Systems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endParaRPr kumimoji="0" lang="en-US" sz="2000" b="0" i="0" u="none" strike="noStrike" kern="0" cap="none" spc="0" normalizeH="0" baseline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Prof. Tobias Hoßfeld, Summer Semester 2022</a:t>
            </a:r>
            <a:endParaRPr kumimoji="0" lang="en-US" sz="2400" b="1" i="0" u="none" strike="noStrike" kern="0" cap="none" spc="0" normalizeH="0" baseline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0" name="Grafik 9" descr="Ein Bild, das Person, drinnen, stehend, Mann enthält.&#10;&#10;Automatisch generierte Beschreibung">
            <a:extLst>
              <a:ext uri="{FF2B5EF4-FFF2-40B4-BE49-F238E27FC236}">
                <a16:creationId xmlns:a16="http://schemas.microsoft.com/office/drawing/2014/main" id="{BDD5E35F-75EE-4695-98F9-218628A162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3" b="-1"/>
          <a:stretch/>
        </p:blipFill>
        <p:spPr>
          <a:xfrm>
            <a:off x="9336440" y="4316412"/>
            <a:ext cx="2093560" cy="14493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5B9C53AC-B580-40B2-97F1-571C2A7E055D}"/>
              </a:ext>
            </a:extLst>
          </p:cNvPr>
          <p:cNvSpPr/>
          <p:nvPr/>
        </p:nvSpPr>
        <p:spPr>
          <a:xfrm>
            <a:off x="1000524" y="1713240"/>
            <a:ext cx="22284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kern="0">
                <a:solidFill>
                  <a:srgbClr val="1F539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Chapter 4.1 </a:t>
            </a:r>
            <a:endParaRPr lang="en-US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67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F7A0B7-01B7-458C-BB2E-099A140E0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 State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7">
                <a:extLst>
                  <a:ext uri="{FF2B5EF4-FFF2-40B4-BE49-F238E27FC236}">
                    <a16:creationId xmlns:a16="http://schemas.microsoft.com/office/drawing/2014/main" id="{7CA14DD1-7E51-4BEC-8DDB-F7A1DE0446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2667000"/>
                <a:ext cx="10668000" cy="335280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en-US" b="0" kern="0" dirty="0"/>
                  <a:t>Macro state </a:t>
                </a:r>
                <a14:m>
                  <m:oMath xmlns:m="http://schemas.openxmlformats.org/officeDocument/2006/math"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={0,1,…,</m:t>
                    </m:r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en-US" b="0" kern="0" dirty="0"/>
                  <a:t> for </a:t>
                </a:r>
                <a14:m>
                  <m:oMath xmlns:m="http://schemas.openxmlformats.org/officeDocument/2006/math"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="0" kern="0" dirty="0"/>
                  <a:t> </a:t>
                </a:r>
              </a:p>
              <a:p>
                <a:endParaRPr lang="en-US" b="0" kern="0" dirty="0"/>
              </a:p>
              <a:p>
                <a:endParaRPr lang="en-US" b="0" kern="0" dirty="0"/>
              </a:p>
              <a:p>
                <a:r>
                  <a:rPr lang="en-US" b="1" dirty="0">
                    <a:solidFill>
                      <a:schemeClr val="accent5"/>
                    </a:solidFill>
                  </a:rPr>
                  <a:t>Macro state equations</a:t>
                </a:r>
                <a:endParaRPr lang="en-US" b="1" kern="0" dirty="0">
                  <a:solidFill>
                    <a:schemeClr val="accent5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Inhaltsplatzhalter 7">
                <a:extLst>
                  <a:ext uri="{FF2B5EF4-FFF2-40B4-BE49-F238E27FC236}">
                    <a16:creationId xmlns:a16="http://schemas.microsoft.com/office/drawing/2014/main" id="{7CA14DD1-7E51-4BEC-8DDB-F7A1DE0446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2667000"/>
                <a:ext cx="10668000" cy="3352800"/>
              </a:xfrm>
              <a:blipFill>
                <a:blip r:embed="rId3"/>
                <a:stretch>
                  <a:fillRect l="-229" t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4840455-C262-401F-9472-E9B382F0BE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82AF613-1A4F-4042-BE45-8EF71B3B3F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771"/>
          <a:stretch/>
        </p:blipFill>
        <p:spPr>
          <a:xfrm>
            <a:off x="152400" y="685800"/>
            <a:ext cx="9630561" cy="1595167"/>
          </a:xfrm>
          <a:prstGeom prst="rect">
            <a:avLst/>
          </a:prstGeom>
        </p:spPr>
      </p:pic>
      <p:sp>
        <p:nvSpPr>
          <p:cNvPr id="16" name="Pfeil: nach unten 15">
            <a:extLst>
              <a:ext uri="{FF2B5EF4-FFF2-40B4-BE49-F238E27FC236}">
                <a16:creationId xmlns:a16="http://schemas.microsoft.com/office/drawing/2014/main" id="{A9660966-508E-4C93-A919-712E8A06EE01}"/>
              </a:ext>
            </a:extLst>
          </p:cNvPr>
          <p:cNvSpPr/>
          <p:nvPr/>
        </p:nvSpPr>
        <p:spPr bwMode="auto">
          <a:xfrm>
            <a:off x="5257800" y="2016784"/>
            <a:ext cx="182880" cy="457200"/>
          </a:xfrm>
          <a:prstGeom prst="downArrow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Inhaltsplatzhalter 12">
            <a:extLst>
              <a:ext uri="{FF2B5EF4-FFF2-40B4-BE49-F238E27FC236}">
                <a16:creationId xmlns:a16="http://schemas.microsoft.com/office/drawing/2014/main" id="{5DB610FA-A79A-44A6-9CA5-40DEE7872C46}"/>
              </a:ext>
            </a:extLst>
          </p:cNvPr>
          <p:cNvSpPr txBox="1">
            <a:spLocks/>
          </p:cNvSpPr>
          <p:nvPr/>
        </p:nvSpPr>
        <p:spPr>
          <a:xfrm>
            <a:off x="304800" y="2667000"/>
            <a:ext cx="10668000" cy="3352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80000"/>
              <a:buFont typeface="Wingdings 3" pitchFamily="18" charset="2"/>
              <a:buChar char="u"/>
              <a:defRPr lang="en-GB" sz="2000">
                <a:solidFill>
                  <a:srgbClr val="4D4D4D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100000"/>
              <a:buFont typeface="Wingdings" pitchFamily="2" charset="2"/>
              <a:buChar char="§"/>
              <a:defRPr lang="en-GB" sz="20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–"/>
              <a:defRPr lang="en-GB" sz="20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•"/>
              <a:defRPr lang="en-GB" sz="20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 "/>
              <a:defRPr lang="en-GB" sz="20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endParaRPr lang="en-US" b="0" kern="0" dirty="0"/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2312E8DC-FF1C-41BC-A5CA-21DEA1537F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6198107"/>
              </p:ext>
            </p:extLst>
          </p:nvPr>
        </p:nvGraphicFramePr>
        <p:xfrm>
          <a:off x="3506311" y="3401122"/>
          <a:ext cx="3868737" cy="122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0" name="Equation" r:id="rId5" imgW="3868208" imgH="1222510" progId="Equation.DSMT4">
                  <p:embed/>
                </p:oleObj>
              </mc:Choice>
              <mc:Fallback>
                <p:oleObj name="Equation" r:id="rId5" imgW="3868208" imgH="122251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06311" y="3401122"/>
                        <a:ext cx="3868737" cy="1222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8002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F7A0B7-01B7-458C-BB2E-099A140E0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 State Equations: Solution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4840455-C262-401F-9472-E9B382F0BE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82AF613-1A4F-4042-BE45-8EF71B3B3F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771"/>
          <a:stretch/>
        </p:blipFill>
        <p:spPr>
          <a:xfrm>
            <a:off x="152400" y="685800"/>
            <a:ext cx="9630561" cy="1595167"/>
          </a:xfrm>
          <a:prstGeom prst="rect">
            <a:avLst/>
          </a:prstGeom>
        </p:spPr>
      </p:pic>
      <p:sp>
        <p:nvSpPr>
          <p:cNvPr id="16" name="Pfeil: nach unten 15">
            <a:extLst>
              <a:ext uri="{FF2B5EF4-FFF2-40B4-BE49-F238E27FC236}">
                <a16:creationId xmlns:a16="http://schemas.microsoft.com/office/drawing/2014/main" id="{A9660966-508E-4C93-A919-712E8A06EE01}"/>
              </a:ext>
            </a:extLst>
          </p:cNvPr>
          <p:cNvSpPr/>
          <p:nvPr/>
        </p:nvSpPr>
        <p:spPr bwMode="auto">
          <a:xfrm>
            <a:off x="5257800" y="2016784"/>
            <a:ext cx="182880" cy="457200"/>
          </a:xfrm>
          <a:prstGeom prst="downArrow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Inhaltsplatzhalter 12">
            <a:extLst>
              <a:ext uri="{FF2B5EF4-FFF2-40B4-BE49-F238E27FC236}">
                <a16:creationId xmlns:a16="http://schemas.microsoft.com/office/drawing/2014/main" id="{5DB610FA-A79A-44A6-9CA5-40DEE7872C46}"/>
              </a:ext>
            </a:extLst>
          </p:cNvPr>
          <p:cNvSpPr txBox="1">
            <a:spLocks/>
          </p:cNvSpPr>
          <p:nvPr/>
        </p:nvSpPr>
        <p:spPr>
          <a:xfrm>
            <a:off x="304800" y="2667000"/>
            <a:ext cx="10668000" cy="3352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80000"/>
              <a:buFont typeface="Wingdings 3" pitchFamily="18" charset="2"/>
              <a:buChar char="u"/>
              <a:defRPr lang="en-GB" sz="2000">
                <a:solidFill>
                  <a:srgbClr val="4D4D4D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100000"/>
              <a:buFont typeface="Wingdings" pitchFamily="2" charset="2"/>
              <a:buChar char="§"/>
              <a:defRPr lang="en-GB" sz="20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–"/>
              <a:defRPr lang="en-GB" sz="20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•"/>
              <a:defRPr lang="en-GB" sz="20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 "/>
              <a:defRPr lang="en-GB" sz="20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endParaRPr lang="en-US" b="0" kern="0" dirty="0"/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2312E8DC-FF1C-41BC-A5CA-21DEA1537F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4532603"/>
              </p:ext>
            </p:extLst>
          </p:nvPr>
        </p:nvGraphicFramePr>
        <p:xfrm>
          <a:off x="2483571" y="2673855"/>
          <a:ext cx="3868737" cy="122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4" name="Equation" r:id="rId4" imgW="3868208" imgH="1222510" progId="Equation.DSMT4">
                  <p:embed/>
                </p:oleObj>
              </mc:Choice>
              <mc:Fallback>
                <p:oleObj name="Equation" r:id="rId4" imgW="3868208" imgH="1222510" progId="Equation.DSMT4">
                  <p:embed/>
                  <p:pic>
                    <p:nvPicPr>
                      <p:cNvPr id="3" name="Objekt 2">
                        <a:extLst>
                          <a:ext uri="{FF2B5EF4-FFF2-40B4-BE49-F238E27FC236}">
                            <a16:creationId xmlns:a16="http://schemas.microsoft.com/office/drawing/2014/main" id="{2312E8DC-FF1C-41BC-A5CA-21DEA1537F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83571" y="2673855"/>
                        <a:ext cx="3868737" cy="1222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E4E03E27-CAA8-4CE4-86E4-2AE1BA876F0F}"/>
              </a:ext>
            </a:extLst>
          </p:cNvPr>
          <p:cNvSpPr txBox="1"/>
          <p:nvPr/>
        </p:nvSpPr>
        <p:spPr>
          <a:xfrm>
            <a:off x="10706100" y="115888"/>
            <a:ext cx="1295400" cy="64611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2000" b="0" dirty="0" err="1">
                <a:solidFill>
                  <a:schemeClr val="bg1"/>
                </a:solidFill>
                <a:latin typeface="+mn-lt"/>
              </a:rPr>
              <a:t>Lecture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F2801A6-FA0E-40FA-B26B-47D80F9703DD}"/>
              </a:ext>
            </a:extLst>
          </p:cNvPr>
          <p:cNvSpPr txBox="1"/>
          <p:nvPr/>
        </p:nvSpPr>
        <p:spPr>
          <a:xfrm>
            <a:off x="603480" y="2990343"/>
            <a:ext cx="2819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1F5394"/>
                </a:solidFill>
                <a:effectLst/>
                <a:uLnTx/>
                <a:uFillTx/>
                <a:latin typeface="Segoe UI" pitchFamily="34" charset="0"/>
                <a:ea typeface="+mn-ea"/>
                <a:cs typeface="Segoe UI" pitchFamily="34" charset="0"/>
              </a:rPr>
              <a:t>Macro state equations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1F5394"/>
              </a:solidFill>
              <a:effectLst/>
              <a:uLnTx/>
              <a:uFillTx/>
              <a:latin typeface="Segoe UI" pitchFamily="34" charset="0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832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F7A0B7-01B7-458C-BB2E-099A140E0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 State Equations and Erlang Formula for Loss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7">
                <a:extLst>
                  <a:ext uri="{FF2B5EF4-FFF2-40B4-BE49-F238E27FC236}">
                    <a16:creationId xmlns:a16="http://schemas.microsoft.com/office/drawing/2014/main" id="{7CA14DD1-7E51-4BEC-8DDB-F7A1DE0446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2667000"/>
                <a:ext cx="10668000" cy="335280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en-US" b="0" kern="0" dirty="0"/>
                  <a:t>Macro state </a:t>
                </a:r>
                <a14:m>
                  <m:oMath xmlns:m="http://schemas.openxmlformats.org/officeDocument/2006/math"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={0,1,…,</m:t>
                    </m:r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en-US" b="0" kern="0" dirty="0"/>
                  <a:t> for </a:t>
                </a:r>
                <a14:m>
                  <m:oMath xmlns:m="http://schemas.openxmlformats.org/officeDocument/2006/math"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="0" kern="0" dirty="0"/>
                  <a:t> </a:t>
                </a:r>
              </a:p>
              <a:p>
                <a:endParaRPr lang="en-US" b="0" kern="0" dirty="0"/>
              </a:p>
              <a:p>
                <a:endParaRPr lang="en-US" b="0" kern="0" dirty="0"/>
              </a:p>
              <a:p>
                <a:r>
                  <a:rPr lang="en-US" dirty="0"/>
                  <a:t>Macro state equations</a:t>
                </a:r>
              </a:p>
              <a:p>
                <a:endParaRPr lang="en-US" b="1" kern="0" dirty="0">
                  <a:solidFill>
                    <a:schemeClr val="accent5"/>
                  </a:solidFill>
                </a:endParaRPr>
              </a:p>
              <a:p>
                <a:endParaRPr lang="en-US" b="1" dirty="0">
                  <a:solidFill>
                    <a:schemeClr val="accent5"/>
                  </a:solidFill>
                </a:endParaRPr>
              </a:p>
              <a:p>
                <a:r>
                  <a:rPr lang="en-US" b="1" dirty="0">
                    <a:solidFill>
                      <a:schemeClr val="accent5"/>
                    </a:solidFill>
                  </a:rPr>
                  <a:t>Erlang formula for loss systems </a:t>
                </a:r>
                <a:br>
                  <a:rPr lang="en-US" b="1" dirty="0">
                    <a:solidFill>
                      <a:schemeClr val="accent5"/>
                    </a:solidFill>
                  </a:rPr>
                </a:br>
                <a:r>
                  <a:rPr lang="en-US" dirty="0"/>
                  <a:t>with offered traffic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" name="Inhaltsplatzhalter 7">
                <a:extLst>
                  <a:ext uri="{FF2B5EF4-FFF2-40B4-BE49-F238E27FC236}">
                    <a16:creationId xmlns:a16="http://schemas.microsoft.com/office/drawing/2014/main" id="{7CA14DD1-7E51-4BEC-8DDB-F7A1DE0446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2667000"/>
                <a:ext cx="10668000" cy="3352800"/>
              </a:xfrm>
              <a:blipFill>
                <a:blip r:embed="rId3"/>
                <a:stretch>
                  <a:fillRect l="-229" t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4840455-C262-401F-9472-E9B382F0BE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82AF613-1A4F-4042-BE45-8EF71B3B3F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771"/>
          <a:stretch/>
        </p:blipFill>
        <p:spPr>
          <a:xfrm>
            <a:off x="152400" y="685800"/>
            <a:ext cx="9630561" cy="1595167"/>
          </a:xfrm>
          <a:prstGeom prst="rect">
            <a:avLst/>
          </a:prstGeom>
        </p:spPr>
      </p:pic>
      <p:sp>
        <p:nvSpPr>
          <p:cNvPr id="16" name="Pfeil: nach unten 15">
            <a:extLst>
              <a:ext uri="{FF2B5EF4-FFF2-40B4-BE49-F238E27FC236}">
                <a16:creationId xmlns:a16="http://schemas.microsoft.com/office/drawing/2014/main" id="{A9660966-508E-4C93-A919-712E8A06EE01}"/>
              </a:ext>
            </a:extLst>
          </p:cNvPr>
          <p:cNvSpPr/>
          <p:nvPr/>
        </p:nvSpPr>
        <p:spPr bwMode="auto">
          <a:xfrm>
            <a:off x="5257800" y="2016784"/>
            <a:ext cx="182880" cy="457200"/>
          </a:xfrm>
          <a:prstGeom prst="downArrow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Inhaltsplatzhalter 12">
            <a:extLst>
              <a:ext uri="{FF2B5EF4-FFF2-40B4-BE49-F238E27FC236}">
                <a16:creationId xmlns:a16="http://schemas.microsoft.com/office/drawing/2014/main" id="{5DB610FA-A79A-44A6-9CA5-40DEE7872C46}"/>
              </a:ext>
            </a:extLst>
          </p:cNvPr>
          <p:cNvSpPr txBox="1">
            <a:spLocks/>
          </p:cNvSpPr>
          <p:nvPr/>
        </p:nvSpPr>
        <p:spPr>
          <a:xfrm>
            <a:off x="304800" y="2667000"/>
            <a:ext cx="10668000" cy="3352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80000"/>
              <a:buFont typeface="Wingdings 3" pitchFamily="18" charset="2"/>
              <a:buChar char="u"/>
              <a:defRPr lang="en-GB" sz="2000">
                <a:solidFill>
                  <a:srgbClr val="4D4D4D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100000"/>
              <a:buFont typeface="Wingdings" pitchFamily="2" charset="2"/>
              <a:buChar char="§"/>
              <a:defRPr lang="en-GB" sz="20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–"/>
              <a:defRPr lang="en-GB" sz="20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•"/>
              <a:defRPr lang="en-GB" sz="20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 "/>
              <a:defRPr lang="en-GB" sz="20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endParaRPr lang="en-US" b="0" kern="0" dirty="0"/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2312E8DC-FF1C-41BC-A5CA-21DEA1537F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06311" y="3401122"/>
          <a:ext cx="3868737" cy="122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2" name="Equation" r:id="rId5" imgW="3868208" imgH="1222510" progId="Equation.DSMT4">
                  <p:embed/>
                </p:oleObj>
              </mc:Choice>
              <mc:Fallback>
                <p:oleObj name="Equation" r:id="rId5" imgW="3868208" imgH="1222510" progId="Equation.DSMT4">
                  <p:embed/>
                  <p:pic>
                    <p:nvPicPr>
                      <p:cNvPr id="3" name="Objekt 2">
                        <a:extLst>
                          <a:ext uri="{FF2B5EF4-FFF2-40B4-BE49-F238E27FC236}">
                            <a16:creationId xmlns:a16="http://schemas.microsoft.com/office/drawing/2014/main" id="{2312E8DC-FF1C-41BC-A5CA-21DEA1537F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06311" y="3401122"/>
                        <a:ext cx="3868737" cy="1222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>
            <a:extLst>
              <a:ext uri="{FF2B5EF4-FFF2-40B4-BE49-F238E27FC236}">
                <a16:creationId xmlns:a16="http://schemas.microsoft.com/office/drawing/2014/main" id="{724CC629-348F-4E3C-BA99-4B5B0922A5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438519"/>
              </p:ext>
            </p:extLst>
          </p:nvPr>
        </p:nvGraphicFramePr>
        <p:xfrm>
          <a:off x="4967680" y="4813569"/>
          <a:ext cx="1741487" cy="159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3" name="Formel" r:id="rId7" imgW="1028700" imgH="939800" progId="Equation.3">
                  <p:embed/>
                </p:oleObj>
              </mc:Choice>
              <mc:Fallback>
                <p:oleObj name="Formel" r:id="rId7" imgW="1028700" imgH="939800" progId="Equation.3">
                  <p:embed/>
                  <p:pic>
                    <p:nvPicPr>
                      <p:cNvPr id="819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7680" y="4813569"/>
                        <a:ext cx="1741487" cy="1592263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 type="none" w="sm" len="sm"/>
                            <a:tailEnd type="none" w="sm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8174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14F85B66-83F7-47CF-8D0B-81B3551729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33400" y="1524000"/>
            <a:ext cx="8077200" cy="454676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1FDD871-8529-4CE6-A5E9-63CF1C70C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Steady State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7053AFB-1CB8-46C2-B0B0-15B943DDE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M/M/30-0 with normalized offered load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7053AFB-1CB8-46C2-B0B0-15B943DDE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847553-9141-42E0-A567-EC92DA3667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2772F020-0F94-4473-B553-CE2DB4E3D46B}"/>
                  </a:ext>
                </a:extLst>
              </p:cNvPr>
              <p:cNvSpPr txBox="1"/>
              <p:nvPr/>
            </p:nvSpPr>
            <p:spPr>
              <a:xfrm>
                <a:off x="8534400" y="3769872"/>
                <a:ext cx="3276600" cy="187743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1F5394"/>
                  </a:buClr>
                  <a:buSzPct val="80000"/>
                  <a:tabLst/>
                  <a:defRPr/>
                </a:pP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5394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PASTA property </a:t>
                </a:r>
              </a:p>
              <a:p>
                <a:pPr marR="0" lvl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1F5394"/>
                  </a:buClr>
                  <a:buSzPct val="80000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cs typeface="Segoe UI" pitchFamily="34" charset="0"/>
                          </a:rPr>
                        </m:ctrlPr>
                      </m:sSubPr>
                      <m:e>
                        <m:r>
                          <a:rPr lang="en-US" sz="2000" dirty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cs typeface="Segoe UI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dirty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cs typeface="Segoe UI" pitchFamily="34" charset="0"/>
                          </a:rPr>
                          <m:t>𝐴</m:t>
                        </m:r>
                      </m:sub>
                    </m:sSub>
                    <m:r>
                      <a:rPr lang="en-US" sz="2000" dirty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itchFamily="34" charset="0"/>
                      </a:rPr>
                      <m:t>(</m:t>
                    </m:r>
                    <m:r>
                      <a:rPr lang="en-US" sz="2000" dirty="0" err="1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itchFamily="34" charset="0"/>
                      </a:rPr>
                      <m:t>𝑖</m:t>
                    </m:r>
                    <m:r>
                      <a:rPr lang="en-US" sz="2000" dirty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itchFamily="34" charset="0"/>
                      </a:rPr>
                      <m:t>)=</m:t>
                    </m:r>
                    <m:r>
                      <a:rPr lang="en-US" sz="2000" dirty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itchFamily="34" charset="0"/>
                      </a:rPr>
                      <m:t>𝑥</m:t>
                    </m:r>
                    <m:r>
                      <a:rPr lang="en-US" sz="2000" dirty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itchFamily="34" charset="0"/>
                      </a:rPr>
                      <m:t>(</m:t>
                    </m:r>
                    <m:r>
                      <a:rPr lang="en-US" sz="2000" dirty="0" err="1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itchFamily="34" charset="0"/>
                      </a:rPr>
                      <m:t>𝑖</m:t>
                    </m:r>
                    <m:r>
                      <a:rPr lang="en-US" sz="2000" dirty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rPr>
                  <a:t> </a:t>
                </a:r>
              </a:p>
              <a:p>
                <a:pPr marR="0" lvl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1F5394"/>
                  </a:buClr>
                  <a:buSzPct val="80000"/>
                  <a:tabLst/>
                  <a:defRPr/>
                </a:pPr>
                <a:endParaRPr lang="en-US" sz="2000" dirty="0">
                  <a:solidFill>
                    <a:srgbClr val="4D4D4D"/>
                  </a:solidFill>
                  <a:latin typeface="Segoe UI" pitchFamily="34" charset="0"/>
                  <a:cs typeface="Segoe UI" pitchFamily="34" charset="0"/>
                </a:endParaRPr>
              </a:p>
              <a:p>
                <a:pPr eaLnBrk="1" hangingPunct="1">
                  <a:spcBef>
                    <a:spcPct val="20000"/>
                  </a:spcBef>
                  <a:buClr>
                    <a:srgbClr val="1F5394"/>
                  </a:buClr>
                  <a:buSzPct val="80000"/>
                  <a:defRPr/>
                </a:pPr>
                <a:r>
                  <a:rPr lang="en-US" sz="2000" kern="0" dirty="0">
                    <a:solidFill>
                      <a:srgbClr val="1F5394"/>
                    </a:solidFill>
                    <a:latin typeface="Segoe UI" pitchFamily="34" charset="0"/>
                    <a:cs typeface="Segoe UI" pitchFamily="34" charset="0"/>
                  </a:rPr>
                  <a:t>Blocking probability</a:t>
                </a:r>
              </a:p>
              <a:p>
                <a:pPr marR="0" lvl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1F5394"/>
                  </a:buClr>
                  <a:buSzPct val="80000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err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cs typeface="Segoe UI" pitchFamily="34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cs typeface="Segoe UI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cs typeface="Segoe UI" pitchFamily="34" charset="0"/>
                          </a:rPr>
                          <m:t>𝐵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err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cs typeface="Segoe UI" pitchFamily="34" charset="0"/>
                          </a:rPr>
                        </m:ctrlPr>
                      </m:sSubPr>
                      <m:e>
                        <m:r>
                          <a:rPr lang="en-US" sz="2000" b="0" i="1" dirty="0" err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cs typeface="Segoe UI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cs typeface="Segoe UI" pitchFamily="34" charset="0"/>
                          </a:rPr>
                          <m:t>𝐴</m:t>
                        </m:r>
                      </m:sub>
                    </m:sSub>
                    <m:r>
                      <a:rPr lang="en-US" sz="2000" b="0" i="1" dirty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itchFamily="34" charset="0"/>
                      </a:rPr>
                      <m:t>(</m:t>
                    </m:r>
                    <m:r>
                      <a:rPr lang="en-US" sz="2000" b="0" i="1" dirty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itchFamily="34" charset="0"/>
                      </a:rPr>
                      <m:t>𝑛</m:t>
                    </m:r>
                    <m:r>
                      <a:rPr lang="en-US" sz="2000" b="0" i="1" dirty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itchFamily="34" charset="0"/>
                      </a:rPr>
                      <m:t>)=</m:t>
                    </m:r>
                    <m:r>
                      <a:rPr lang="en-US" sz="2000" b="0" i="1" dirty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itchFamily="34" charset="0"/>
                      </a:rPr>
                      <m:t>𝑥</m:t>
                    </m:r>
                    <m:r>
                      <a:rPr lang="en-US" sz="2000" b="0" i="1" dirty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itchFamily="34" charset="0"/>
                      </a:rPr>
                      <m:t>(</m:t>
                    </m:r>
                    <m:r>
                      <a:rPr lang="en-US" sz="2000" b="0" i="1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itchFamily="34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itchFamily="34" charset="0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2772F020-0F94-4473-B553-CE2DB4E3D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400" y="3769872"/>
                <a:ext cx="3276600" cy="1877437"/>
              </a:xfrm>
              <a:prstGeom prst="rect">
                <a:avLst/>
              </a:prstGeom>
              <a:blipFill>
                <a:blip r:embed="rId5"/>
                <a:stretch>
                  <a:fillRect l="-1859" t="-1299" b="-3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77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Probability at Arbitrary and Arrival Times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915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State probability at </a:t>
                </a:r>
                <a:r>
                  <a:rPr lang="en-US" b="1" dirty="0">
                    <a:solidFill>
                      <a:schemeClr val="accent5"/>
                    </a:solidFill>
                  </a:rPr>
                  <a:t>arrival time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 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arriving customers sees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other customers in the system</a:t>
                </a:r>
              </a:p>
              <a:p>
                <a:endParaRPr lang="en-US" dirty="0"/>
              </a:p>
              <a:p>
                <a:r>
                  <a:rPr lang="en-US" dirty="0"/>
                  <a:t>State probability at </a:t>
                </a:r>
                <a:r>
                  <a:rPr lang="en-US" b="1" dirty="0">
                    <a:solidFill>
                      <a:schemeClr val="accent5"/>
                    </a:solidFill>
                  </a:rPr>
                  <a:t>arbitrary time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 </a:t>
                </a:r>
              </a:p>
              <a:p>
                <a:pPr lvl="1"/>
                <a:r>
                  <a:rPr lang="en-US" dirty="0"/>
                  <a:t>stationary system is in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at arbitrary time </a:t>
                </a:r>
              </a:p>
              <a:p>
                <a:pPr lvl="1"/>
                <a:r>
                  <a:rPr lang="en-US" dirty="0"/>
                  <a:t>time-averaged steady state probability</a:t>
                </a:r>
              </a:p>
              <a:p>
                <a:pPr lvl="1"/>
                <a:r>
                  <a:rPr lang="en-US" dirty="0"/>
                  <a:t>analysis of Markov state processes leads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Due to memoryless property of the Poisson arrival process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, 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=0, 1, …,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>
                    <a:solidFill>
                      <a:schemeClr val="accent5"/>
                    </a:solidFill>
                    <a:ea typeface="+mn-ea"/>
                  </a:rPr>
                  <a:t>PASTA property</a:t>
                </a:r>
                <a:r>
                  <a:rPr lang="en-US" dirty="0"/>
                  <a:t>: Poisson arrivals see time averages</a:t>
                </a:r>
              </a:p>
            </p:txBody>
          </p:sp>
        </mc:Choice>
        <mc:Fallback xmlns="">
          <p:sp>
            <p:nvSpPr>
              <p:cNvPr id="389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FB42E3F-EDDE-4196-AE1A-E6A83501DFF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963150" y="6370638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9FBE6A8-3240-4D4F-954D-1570D87DA31A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8E38B6A-60AB-4822-B69C-24690DE007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Blocking probability (Erlang-B formula), carried traffic, utilization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44908A-6020-4CC4-87EE-0D87BE88E3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1C08F-DA7B-4D3A-9F5C-B6742590B8E3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007D3B-5E96-4056-BF1E-CDC6A0104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Other System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3458823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8DDAFF-28FD-4998-B249-508BF132A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Characteristics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FEC04A1-8ED4-4036-84BA-6CEC94CDB7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Erlang-B formula </a:t>
                </a:r>
              </a:p>
              <a:p>
                <a:pPr lvl="1"/>
                <a:r>
                  <a:rPr lang="en-US" dirty="0"/>
                  <a:t>blocking probability </a:t>
                </a:r>
              </a:p>
              <a:p>
                <a:pPr lvl="1"/>
                <a:r>
                  <a:rPr lang="en-US" dirty="0"/>
                  <a:t>PASTA property utilized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cs typeface="Segoe UI" pitchFamily="34" charset="0"/>
                          </a:rPr>
                        </m:ctrlPr>
                      </m:sSubPr>
                      <m:e>
                        <m:r>
                          <a:rPr lang="en-US" sz="2000" dirty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cs typeface="Segoe UI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dirty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cs typeface="Segoe UI" pitchFamily="34" charset="0"/>
                          </a:rPr>
                          <m:t>𝐴</m:t>
                        </m:r>
                      </m:sub>
                    </m:sSub>
                    <m:r>
                      <a:rPr lang="en-US" sz="2000" dirty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itchFamily="34" charset="0"/>
                      </a:rPr>
                      <m:t>(</m:t>
                    </m:r>
                    <m:r>
                      <a:rPr lang="en-US" sz="2000" dirty="0" err="1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itchFamily="34" charset="0"/>
                      </a:rPr>
                      <m:t>𝑖</m:t>
                    </m:r>
                    <m:r>
                      <a:rPr lang="en-US" sz="2000" dirty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itchFamily="34" charset="0"/>
                      </a:rPr>
                      <m:t>)=</m:t>
                    </m:r>
                    <m:r>
                      <a:rPr lang="en-US" sz="2000" dirty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itchFamily="34" charset="0"/>
                      </a:rPr>
                      <m:t>𝑥</m:t>
                    </m:r>
                    <m:r>
                      <a:rPr lang="en-US" sz="2000" dirty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itchFamily="34" charset="0"/>
                      </a:rPr>
                      <m:t>(</m:t>
                    </m:r>
                    <m:r>
                      <a:rPr lang="en-US" sz="2000" dirty="0" err="1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itchFamily="34" charset="0"/>
                      </a:rPr>
                      <m:t>𝑖</m:t>
                    </m:r>
                    <m:r>
                      <a:rPr lang="en-US" sz="2000" dirty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rPr>
                  <a:t> 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Carried traffic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mean number of occupied servers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derived using Little’s law and traffic flows</a:t>
                </a:r>
              </a:p>
              <a:p>
                <a:pPr lvl="2"/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Utilization of a single server</a:t>
                </a:r>
              </a:p>
              <a:p>
                <a:pPr lvl="1"/>
                <a:r>
                  <a:rPr lang="en-US" dirty="0"/>
                  <a:t>offered traffic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normalized offered traffic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FEC04A1-8ED4-4036-84BA-6CEC94CDB7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F197AD-712E-4A90-B0ED-67EF9EC6E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16</a:t>
            </a:fld>
            <a:endParaRPr lang="en-US"/>
          </a:p>
        </p:txBody>
      </p:sp>
      <p:graphicFrame>
        <p:nvGraphicFramePr>
          <p:cNvPr id="5" name="Objekt 4">
            <a:extLst>
              <a:ext uri="{FF2B5EF4-FFF2-40B4-BE49-F238E27FC236}">
                <a16:creationId xmlns:a16="http://schemas.microsoft.com/office/drawing/2014/main" id="{497D6B6F-E1BA-47F4-8031-8EFDB8130D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6026306"/>
              </p:ext>
            </p:extLst>
          </p:nvPr>
        </p:nvGraphicFramePr>
        <p:xfrm>
          <a:off x="6611938" y="685800"/>
          <a:ext cx="3622675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2" name="Equation" r:id="rId4" imgW="3622802" imgH="1488932" progId="Equation.DSMT4">
                  <p:embed/>
                </p:oleObj>
              </mc:Choice>
              <mc:Fallback>
                <p:oleObj name="Equation" r:id="rId4" imgW="3622802" imgH="1488932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11938" y="685800"/>
                        <a:ext cx="3622675" cy="1489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>
            <a:extLst>
              <a:ext uri="{FF2B5EF4-FFF2-40B4-BE49-F238E27FC236}">
                <a16:creationId xmlns:a16="http://schemas.microsoft.com/office/drawing/2014/main" id="{DDB232F6-80D7-493B-B625-1FE20F9FB8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5911594"/>
              </p:ext>
            </p:extLst>
          </p:nvPr>
        </p:nvGraphicFramePr>
        <p:xfrm>
          <a:off x="6633672" y="2667000"/>
          <a:ext cx="1256904" cy="6492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3" name="Equation" r:id="rId6" imgW="761760" imgH="393480" progId="">
                  <p:embed/>
                </p:oleObj>
              </mc:Choice>
              <mc:Fallback>
                <p:oleObj name="Equation" r:id="rId6" imgW="761760" imgH="393480" progId="">
                  <p:embed/>
                  <p:pic>
                    <p:nvPicPr>
                      <p:cNvPr id="1331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3672" y="2667000"/>
                        <a:ext cx="1256904" cy="649242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C6D341D9-8FF7-4D7B-AA83-AE2EEE0B3F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1436683"/>
              </p:ext>
            </p:extLst>
          </p:nvPr>
        </p:nvGraphicFramePr>
        <p:xfrm>
          <a:off x="7890576" y="2667000"/>
          <a:ext cx="2493612" cy="6492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4" name="Equation" r:id="rId8" imgW="1511280" imgH="368280" progId="">
                  <p:embed/>
                </p:oleObj>
              </mc:Choice>
              <mc:Fallback>
                <p:oleObj name="Equation" r:id="rId8" imgW="1511280" imgH="368280" progId="">
                  <p:embed/>
                  <p:pic>
                    <p:nvPicPr>
                      <p:cNvPr id="2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90576" y="2667000"/>
                        <a:ext cx="2493612" cy="649242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kt 11">
            <a:extLst>
              <a:ext uri="{FF2B5EF4-FFF2-40B4-BE49-F238E27FC236}">
                <a16:creationId xmlns:a16="http://schemas.microsoft.com/office/drawing/2014/main" id="{396A7BD0-3F26-4CD9-8EBD-F79FD9B0BA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4808622"/>
              </p:ext>
            </p:extLst>
          </p:nvPr>
        </p:nvGraphicFramePr>
        <p:xfrm>
          <a:off x="6637389" y="4121921"/>
          <a:ext cx="12954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5" name="Equation" r:id="rId10" imgW="812520" imgH="342720" progId="Equation.DSMT4">
                  <p:embed/>
                </p:oleObj>
              </mc:Choice>
              <mc:Fallback>
                <p:oleObj name="Equation" r:id="rId10" imgW="81252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637389" y="4121921"/>
                        <a:ext cx="1295400" cy="54610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1003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45D45A-BB5A-4C33-B5A5-897DA9D40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Traffic Flows in M/M/n Loss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0541D8D-A5D0-4E67-8EC8-E75034085A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4237138"/>
                <a:ext cx="10668000" cy="1782661"/>
              </a:xfrm>
            </p:spPr>
            <p:txBody>
              <a:bodyPr/>
              <a:lstStyle/>
              <a:p>
                <a:r>
                  <a:rPr lang="en-US" noProof="0" dirty="0"/>
                  <a:t>Little’s law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noProof="0" dirty="0"/>
              </a:p>
              <a:p>
                <a:pPr lvl="1"/>
                <a:r>
                  <a:rPr lang="en-US" noProof="0" dirty="0"/>
                  <a:t>arrival rate </a:t>
                </a:r>
                <a14:m>
                  <m:oMath xmlns:m="http://schemas.openxmlformats.org/officeDocument/2006/math">
                    <m:r>
                      <a:rPr lang="en-US" noProof="0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noProof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noProof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d>
                    <m:r>
                      <a:rPr lang="en-US" b="0" i="0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noProof="0" dirty="0"/>
                  <a:t> </a:t>
                </a:r>
              </a:p>
              <a:p>
                <a:pPr lvl="1"/>
                <a:r>
                  <a:rPr lang="en-US" noProof="0" dirty="0"/>
                  <a:t>mean sojourn time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US" i="1" noProof="0" dirty="0"/>
              </a:p>
              <a:p>
                <a:pPr lvl="1"/>
                <a:r>
                  <a:rPr lang="en-US" noProof="0" dirty="0"/>
                  <a:t>mean number of customers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d>
                    <m:r>
                      <a:rPr lang="en-US" b="0" i="0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0541D8D-A5D0-4E67-8EC8-E75034085A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4237138"/>
                <a:ext cx="10668000" cy="1782661"/>
              </a:xfrm>
              <a:blipFill>
                <a:blip r:embed="rId2"/>
                <a:stretch>
                  <a:fillRect l="-229" t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5A3C87-960A-4C3B-B281-FD3A1122C9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399BDA1-73F1-42A0-AADA-3C596428A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825" y="990600"/>
            <a:ext cx="10402349" cy="324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363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9EF22DF-C99F-48A2-9160-3897B64889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Insensitivity or robustness property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44908A-6020-4CC4-87EE-0D87BE88E3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1C08F-DA7B-4D3A-9F5C-B6742590B8E3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007D3B-5E96-4056-BF1E-CDC6A0104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Generalization to M/GI/n-0</a:t>
            </a:r>
          </a:p>
        </p:txBody>
      </p:sp>
    </p:spTree>
    <p:extLst>
      <p:ext uri="{BB962C8B-B14F-4D97-AF65-F5344CB8AC3E}">
        <p14:creationId xmlns:p14="http://schemas.microsoft.com/office/powerpoint/2010/main" val="1042632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Insensitivity or Robustness Property</a:t>
            </a:r>
          </a:p>
        </p:txBody>
      </p:sp>
      <p:sp>
        <p:nvSpPr>
          <p:cNvPr id="1863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Erlang formula provides steady state probabilities for M/M/n loss system</a:t>
            </a:r>
          </a:p>
          <a:p>
            <a:endParaRPr lang="en-US" dirty="0"/>
          </a:p>
          <a:p>
            <a:r>
              <a:rPr lang="en-US" dirty="0"/>
              <a:t>Generalization to M/GI/n-0</a:t>
            </a:r>
          </a:p>
          <a:p>
            <a:pPr lvl="1"/>
            <a:r>
              <a:rPr lang="en-US" dirty="0"/>
              <a:t>Erlang formula is also valid for loss systems M/GI/n </a:t>
            </a:r>
          </a:p>
          <a:p>
            <a:pPr lvl="1"/>
            <a:r>
              <a:rPr lang="en-US" dirty="0"/>
              <a:t>proof in literature, e.g. by </a:t>
            </a:r>
            <a:r>
              <a:rPr lang="en-US" dirty="0" err="1"/>
              <a:t>Syski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5"/>
                </a:solidFill>
              </a:rPr>
              <a:t>Insensitivity or robustness property</a:t>
            </a:r>
          </a:p>
          <a:p>
            <a:pPr lvl="1"/>
            <a:r>
              <a:rPr lang="en-US" dirty="0"/>
              <a:t>extends applicability of Erlang formula and Erlang-B formula considerably in practice</a:t>
            </a:r>
          </a:p>
          <a:p>
            <a:pPr lvl="1"/>
            <a:endParaRPr lang="en-US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811A8BA-032D-4ADE-9368-BA0A719730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13" name="Objekt 12">
            <a:extLst>
              <a:ext uri="{FF2B5EF4-FFF2-40B4-BE49-F238E27FC236}">
                <a16:creationId xmlns:a16="http://schemas.microsoft.com/office/drawing/2014/main" id="{620CC3A3-87B3-4027-9BAE-3C1DECF653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3686123"/>
              </p:ext>
            </p:extLst>
          </p:nvPr>
        </p:nvGraphicFramePr>
        <p:xfrm>
          <a:off x="6019800" y="4141788"/>
          <a:ext cx="3622675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0" name="Equation" r:id="rId5" imgW="3622802" imgH="1488932" progId="Equation.DSMT4">
                  <p:embed/>
                </p:oleObj>
              </mc:Choice>
              <mc:Fallback>
                <p:oleObj name="Equation" r:id="rId5" imgW="3622802" imgH="1488932" progId="Equation.DSMT4">
                  <p:embed/>
                  <p:pic>
                    <p:nvPicPr>
                      <p:cNvPr id="5" name="Objekt 4">
                        <a:extLst>
                          <a:ext uri="{FF2B5EF4-FFF2-40B4-BE49-F238E27FC236}">
                            <a16:creationId xmlns:a16="http://schemas.microsoft.com/office/drawing/2014/main" id="{497D6B6F-E1BA-47F4-8031-8EFDB8130D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19800" y="4141788"/>
                        <a:ext cx="3622675" cy="1489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5">
            <a:extLst>
              <a:ext uri="{FF2B5EF4-FFF2-40B4-BE49-F238E27FC236}">
                <a16:creationId xmlns:a16="http://schemas.microsoft.com/office/drawing/2014/main" id="{569C06A4-FE31-4CD5-938A-2DD61334A1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7545857"/>
              </p:ext>
            </p:extLst>
          </p:nvPr>
        </p:nvGraphicFramePr>
        <p:xfrm>
          <a:off x="3818731" y="4090193"/>
          <a:ext cx="1741487" cy="159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1" name="Formel" r:id="rId7" imgW="1028700" imgH="939800" progId="Equation.3">
                  <p:embed/>
                </p:oleObj>
              </mc:Choice>
              <mc:Fallback>
                <p:oleObj name="Formel" r:id="rId7" imgW="1028700" imgH="939800" progId="Equation.3">
                  <p:embed/>
                  <p:pic>
                    <p:nvPicPr>
                      <p:cNvPr id="9" name="Object 5">
                        <a:extLst>
                          <a:ext uri="{FF2B5EF4-FFF2-40B4-BE49-F238E27FC236}">
                            <a16:creationId xmlns:a16="http://schemas.microsoft.com/office/drawing/2014/main" id="{724CC629-348F-4E3C-BA99-4B5B0922A5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8731" y="4090193"/>
                        <a:ext cx="1741487" cy="1592263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 type="none" w="sm" len="sm"/>
                            <a:tailEnd type="none" w="sm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auto">
          <a:xfrm>
            <a:off x="-1" y="3810000"/>
            <a:ext cx="7221671" cy="1295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Disclaimer </a:t>
            </a:r>
            <a:r>
              <a:rPr lang="de-DE" dirty="0" err="1" smtClean="0"/>
              <a:t>and</a:t>
            </a:r>
            <a:r>
              <a:rPr lang="de-DE" dirty="0" smtClean="0"/>
              <a:t> Copyright </a:t>
            </a:r>
            <a:r>
              <a:rPr lang="de-DE" dirty="0" err="1" smtClean="0"/>
              <a:t>Notice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4800" y="914400"/>
            <a:ext cx="6553200" cy="556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Lecture slides, figures, and scripts are based on the open access text </a:t>
            </a:r>
            <a:r>
              <a:rPr lang="en-US" sz="1800" dirty="0"/>
              <a:t>book “Performance Modeling and Analysis of Communication Networks</a:t>
            </a:r>
            <a:r>
              <a:rPr lang="en-US" sz="1800" dirty="0" smtClean="0"/>
              <a:t>”. The </a:t>
            </a:r>
            <a:r>
              <a:rPr lang="en-US" sz="1800" dirty="0"/>
              <a:t>book </a:t>
            </a:r>
            <a:r>
              <a:rPr lang="en-US" sz="1800" dirty="0" smtClean="0"/>
              <a:t>and scripts are </a:t>
            </a:r>
            <a:r>
              <a:rPr lang="en-US" sz="1800" dirty="0"/>
              <a:t>licensed under the Creative Commons License Attribution-</a:t>
            </a:r>
            <a:r>
              <a:rPr lang="en-US" sz="1800" dirty="0" err="1"/>
              <a:t>ShareAlike</a:t>
            </a:r>
            <a:r>
              <a:rPr lang="en-US" sz="1800" dirty="0"/>
              <a:t> 4.0 International (</a:t>
            </a:r>
            <a:r>
              <a:rPr lang="en-US" sz="1800" dirty="0">
                <a:hlinkClick r:id="rId2"/>
              </a:rPr>
              <a:t>CC BY-SA 4.0</a:t>
            </a:r>
            <a:r>
              <a:rPr lang="en-US" sz="1800" dirty="0" smtClean="0"/>
              <a:t>). If </a:t>
            </a:r>
            <a:r>
              <a:rPr lang="en-US" sz="1800" dirty="0"/>
              <a:t>you remix, transform, or build upon the material, you must distribute your contributions under the same license as the original.</a:t>
            </a:r>
            <a:br>
              <a:rPr lang="en-US" sz="1800" dirty="0"/>
            </a:br>
            <a:endParaRPr lang="en-US" sz="1800" dirty="0"/>
          </a:p>
          <a:p>
            <a:pPr marL="0" indent="0">
              <a:spcAft>
                <a:spcPts val="300"/>
              </a:spcAft>
              <a:buNone/>
            </a:pPr>
            <a:r>
              <a:rPr lang="en-US" sz="1800" b="1" dirty="0">
                <a:solidFill>
                  <a:schemeClr val="accent5"/>
                </a:solidFill>
              </a:rPr>
              <a:t>The book </a:t>
            </a:r>
            <a:r>
              <a:rPr lang="en-US" sz="1800" b="1" dirty="0" smtClean="0">
                <a:solidFill>
                  <a:schemeClr val="accent5"/>
                </a:solidFill>
              </a:rPr>
              <a:t>must be </a:t>
            </a:r>
            <a:r>
              <a:rPr lang="en-US" sz="1800" b="1" dirty="0">
                <a:solidFill>
                  <a:schemeClr val="accent5"/>
                </a:solidFill>
              </a:rPr>
              <a:t>cited </a:t>
            </a:r>
            <a:r>
              <a:rPr lang="en-US" sz="1800" b="1" dirty="0" smtClean="0">
                <a:solidFill>
                  <a:schemeClr val="accent5"/>
                </a:solidFill>
              </a:rPr>
              <a:t>and the disclaimer attached when using lectures slides or scripts. </a:t>
            </a:r>
          </a:p>
          <a:p>
            <a:pPr marL="271463" indent="0">
              <a:buNone/>
            </a:pPr>
            <a:r>
              <a:rPr lang="en-US" sz="1800" i="1" dirty="0" smtClean="0"/>
              <a:t>Tran-</a:t>
            </a:r>
            <a:r>
              <a:rPr lang="en-US" sz="1800" i="1" dirty="0" err="1" smtClean="0"/>
              <a:t>Gia</a:t>
            </a:r>
            <a:r>
              <a:rPr lang="en-US" sz="1800" i="1" dirty="0"/>
              <a:t>, P. &amp; </a:t>
            </a:r>
            <a:r>
              <a:rPr lang="en-US" sz="1800" i="1" dirty="0" err="1"/>
              <a:t>Hossfeld</a:t>
            </a:r>
            <a:r>
              <a:rPr lang="en-US" sz="1800" i="1" dirty="0"/>
              <a:t>, T. (2021). </a:t>
            </a:r>
            <a:r>
              <a:rPr lang="en-US" sz="1800" i="1" dirty="0" smtClean="0"/>
              <a:t/>
            </a:r>
            <a:br>
              <a:rPr lang="en-US" sz="1800" i="1" dirty="0" smtClean="0"/>
            </a:br>
            <a:r>
              <a:rPr lang="en-US" sz="1800" i="1" dirty="0" smtClean="0"/>
              <a:t>Performance </a:t>
            </a:r>
            <a:r>
              <a:rPr lang="en-US" sz="1800" i="1" dirty="0"/>
              <a:t>Modeling and Analysis of Communication Networks - A Lecture Note. </a:t>
            </a:r>
            <a:r>
              <a:rPr lang="en-US" sz="1800" i="1" dirty="0" err="1"/>
              <a:t>Würzburg</a:t>
            </a:r>
            <a:r>
              <a:rPr lang="en-US" sz="1800" i="1" dirty="0"/>
              <a:t> University Press. https://doi.org/10.25972/WUP-978-3-95826-153-2 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1800" dirty="0" smtClean="0"/>
              <a:t>Website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download</a:t>
            </a:r>
            <a:r>
              <a:rPr lang="de-DE" sz="1800" dirty="0" smtClean="0"/>
              <a:t> </a:t>
            </a:r>
            <a:r>
              <a:rPr lang="de-DE" sz="1800" dirty="0" err="1" smtClean="0"/>
              <a:t>book</a:t>
            </a:r>
            <a:r>
              <a:rPr lang="de-DE" sz="1800" dirty="0" smtClean="0"/>
              <a:t>, </a:t>
            </a:r>
            <a:r>
              <a:rPr lang="de-DE" sz="1800" dirty="0" err="1" smtClean="0"/>
              <a:t>exercises</a:t>
            </a:r>
            <a:r>
              <a:rPr lang="de-DE" sz="1800" dirty="0" smtClean="0"/>
              <a:t>, </a:t>
            </a:r>
            <a:r>
              <a:rPr lang="de-DE" sz="1800" dirty="0" err="1" smtClean="0"/>
              <a:t>slides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scripts</a:t>
            </a:r>
            <a:r>
              <a:rPr lang="de-DE" sz="1800" dirty="0" smtClean="0"/>
              <a:t>: </a:t>
            </a:r>
            <a:r>
              <a:rPr lang="en-US" sz="1800" dirty="0" smtClean="0">
                <a:hlinkClick r:id="rId3"/>
              </a:rPr>
              <a:t>https</a:t>
            </a:r>
            <a:r>
              <a:rPr lang="en-US" sz="1800" dirty="0">
                <a:hlinkClick r:id="rId3"/>
              </a:rPr>
              <a:t>://modeling.systems/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74D4D6-C07F-4E69-AC50-5450ADCDD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671" y="0"/>
            <a:ext cx="50041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76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A52E7D-97D5-45E5-BDA8-5573B24B9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M/GI/1-0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C5FF6C-3363-4CD6-A78F-42229F0C7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4BF7CCC-0A7F-41BB-9708-C68ED04E914F}"/>
              </a:ext>
            </a:extLst>
          </p:cNvPr>
          <p:cNvSpPr txBox="1"/>
          <p:nvPr/>
        </p:nvSpPr>
        <p:spPr>
          <a:xfrm>
            <a:off x="10706100" y="115888"/>
            <a:ext cx="1295400" cy="64611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2000" b="0" dirty="0" err="1">
                <a:solidFill>
                  <a:schemeClr val="bg1"/>
                </a:solidFill>
                <a:latin typeface="+mn-lt"/>
              </a:rPr>
              <a:t>Lecture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25563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D297C38-D4A3-49EF-AEED-26CFA72CC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Dimensioning, economy of scale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44908A-6020-4CC4-87EE-0D87BE88E3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1C08F-DA7B-4D3A-9F5C-B6742590B8E3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007D3B-5E96-4056-BF1E-CDC6A0104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Modeling Examples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3269073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7908BC-039B-4437-9227-C7842A0C7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Dimensioning of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A2E06AD-AF3E-4B0F-A115-CF1371CE5E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914400"/>
                <a:ext cx="11658600" cy="56388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Trunk size in telephone networks</a:t>
                </a:r>
              </a:p>
              <a:p>
                <a:pPr lvl="1"/>
                <a:r>
                  <a:rPr lang="en-US" dirty="0"/>
                  <a:t>best known and earliest application of M/GI/n loss system</a:t>
                </a:r>
              </a:p>
              <a:p>
                <a:pPr lvl="1"/>
                <a:r>
                  <a:rPr lang="en-US" dirty="0"/>
                  <a:t>dimension number of trunk groups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GSM cell with n communication channels</a:t>
                </a:r>
              </a:p>
              <a:p>
                <a:pPr lvl="1"/>
                <a:r>
                  <a:rPr lang="en-US" dirty="0"/>
                  <a:t>dimension number of channels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DHCP server in ISP environment</a:t>
                </a:r>
              </a:p>
              <a:p>
                <a:pPr lvl="1"/>
                <a:r>
                  <a:rPr lang="en-US" dirty="0"/>
                  <a:t>dimension number of IP addresses</a:t>
                </a:r>
              </a:p>
              <a:p>
                <a:endParaRPr lang="en-US" dirty="0"/>
              </a:p>
              <a:p>
                <a:r>
                  <a:rPr lang="en-US" b="1" dirty="0">
                    <a:solidFill>
                      <a:schemeClr val="accent5"/>
                    </a:solidFill>
                  </a:rPr>
                  <a:t>Dimensioning </a:t>
                </a:r>
                <a:r>
                  <a:rPr lang="en-US" dirty="0"/>
                  <a:t>means </a:t>
                </a:r>
              </a:p>
              <a:p>
                <a:pPr lvl="1"/>
                <a:r>
                  <a:rPr lang="en-US" dirty="0"/>
                  <a:t>finding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of servers such that the </a:t>
                </a:r>
              </a:p>
              <a:p>
                <a:pPr lvl="1"/>
                <a:r>
                  <a:rPr lang="en-US" dirty="0"/>
                  <a:t>blocking probability is below a predefined value according to Service Level Agreements (SLAs)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A2E06AD-AF3E-4B0F-A115-CF1371CE5E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11658600" cy="5638800"/>
              </a:xfrm>
              <a:blipFill>
                <a:blip r:embed="rId2"/>
                <a:stretch>
                  <a:fillRect l="-209" t="-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532BE70-7373-40A6-8E00-67C03EE9C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E4120B1-26C4-4ABA-BFC7-2A802D5602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95" r="10495"/>
          <a:stretch/>
        </p:blipFill>
        <p:spPr>
          <a:xfrm>
            <a:off x="5867400" y="1959678"/>
            <a:ext cx="6210300" cy="293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962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AF226B2-9AB6-49C6-B9A4-59B83FA5F4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979407" y="1676400"/>
            <a:ext cx="9069593" cy="5105400"/>
          </a:xfrm>
          <a:prstGeom prst="rect">
            <a:avLst/>
          </a:prstGeom>
        </p:spPr>
      </p:pic>
      <p:sp>
        <p:nvSpPr>
          <p:cNvPr id="143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Solution: Dimensioning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FE6529F-5796-4567-B53A-851E00839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14400"/>
            <a:ext cx="10668000" cy="2895600"/>
          </a:xfrm>
        </p:spPr>
        <p:txBody>
          <a:bodyPr/>
          <a:lstStyle/>
          <a:p>
            <a:r>
              <a:rPr lang="en-US" dirty="0"/>
              <a:t>Efficient implementation of Erlang-B formula: see script </a:t>
            </a:r>
            <a:br>
              <a:rPr lang="en-US" dirty="0"/>
            </a:br>
            <a:r>
              <a:rPr lang="en-US" dirty="0"/>
              <a:t>“4.1 M/M/n-0 loss system: Erlang-B formula” </a:t>
            </a:r>
            <a:r>
              <a:rPr lang="en-US" dirty="0">
                <a:hlinkClick r:id="rId6"/>
              </a:rPr>
              <a:t>https://modeling.systems/</a:t>
            </a:r>
            <a:r>
              <a:rPr lang="en-US" dirty="0"/>
              <a:t> 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BF40CC7-873D-46AB-96D7-94379F082C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B89EAB-33FD-4FD8-97C0-2C229670A3E7}" type="slidenum">
              <a:rPr lang="en-GB" smtClean="0"/>
              <a:pPr/>
              <a:t>23</a:t>
            </a:fld>
            <a:endParaRPr lang="en-GB"/>
          </a:p>
        </p:txBody>
      </p:sp>
      <p:sp>
        <p:nvSpPr>
          <p:cNvPr id="22" name="Line 9">
            <a:extLst>
              <a:ext uri="{FF2B5EF4-FFF2-40B4-BE49-F238E27FC236}">
                <a16:creationId xmlns:a16="http://schemas.microsoft.com/office/drawing/2014/main" id="{E7D2D160-1D1B-43AE-8812-3F5F15E4DE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88480" y="2000688"/>
            <a:ext cx="0" cy="3965575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4FA1CB9A-1FB2-494D-ACBC-E12C5301B07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27253" y="5457872"/>
            <a:ext cx="3449638" cy="8437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24" name="Oval 11">
            <a:extLst>
              <a:ext uri="{FF2B5EF4-FFF2-40B4-BE49-F238E27FC236}">
                <a16:creationId xmlns:a16="http://schemas.microsoft.com/office/drawing/2014/main" id="{A663EBAC-3FAF-40D7-BFAF-9B5C57664D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1709" y="1989561"/>
            <a:ext cx="1630363" cy="486727"/>
          </a:xfrm>
          <a:prstGeom prst="ellipse">
            <a:avLst/>
          </a:prstGeom>
          <a:solidFill>
            <a:srgbClr val="FFFF99"/>
          </a:solidFill>
          <a:ln w="1270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de-DE" sz="2000" b="0" dirty="0">
                <a:solidFill>
                  <a:srgbClr val="FF3300"/>
                </a:solidFill>
                <a:latin typeface="+mj-lt"/>
              </a:rPr>
              <a:t>a=50 Erl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13">
                <a:extLst>
                  <a:ext uri="{FF2B5EF4-FFF2-40B4-BE49-F238E27FC236}">
                    <a16:creationId xmlns:a16="http://schemas.microsoft.com/office/drawing/2014/main" id="{C6ED9AAE-83A9-44E2-A194-761FB0985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200" y="5090532"/>
                <a:ext cx="2163336" cy="734679"/>
              </a:xfrm>
              <a:prstGeom prst="ellipse">
                <a:avLst/>
              </a:prstGeom>
              <a:solidFill>
                <a:srgbClr val="FFFF99"/>
              </a:solidFill>
              <a:ln w="12700">
                <a:solidFill>
                  <a:srgbClr val="FF33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dirty="0" smtClean="0">
                          <a:solidFill>
                            <a:srgbClr val="FF33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2000" b="0" dirty="0" smtClean="0">
                          <a:solidFill>
                            <a:srgbClr val="FF3300"/>
                          </a:solidFill>
                          <a:latin typeface="Cambria Math" panose="02040503050406030204" pitchFamily="18" charset="0"/>
                        </a:rPr>
                        <m:t>≥64,</m:t>
                      </m:r>
                    </m:oMath>
                  </m:oMathPara>
                </a14:m>
                <a:endParaRPr lang="de-DE" sz="2000" b="0" dirty="0">
                  <a:solidFill>
                    <a:srgbClr val="FF3300"/>
                  </a:solidFill>
                  <a:latin typeface="+mj-l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dirty="0" err="1">
                          <a:solidFill>
                            <a:srgbClr val="FF3300"/>
                          </a:solidFill>
                          <a:latin typeface="Cambria Math" panose="02040503050406030204" pitchFamily="18" charset="0"/>
                        </a:rPr>
                        <m:t>𝑝𝐵</m:t>
                      </m:r>
                      <m:r>
                        <a:rPr lang="de-DE" sz="2000" b="0" dirty="0">
                          <a:solidFill>
                            <a:srgbClr val="FF3300"/>
                          </a:solidFill>
                          <a:latin typeface="Cambria Math" panose="02040503050406030204" pitchFamily="18" charset="0"/>
                        </a:rPr>
                        <m:t>≤1%</m:t>
                      </m:r>
                    </m:oMath>
                  </m:oMathPara>
                </a14:m>
                <a:endParaRPr lang="de-DE" sz="2000" b="0" dirty="0">
                  <a:solidFill>
                    <a:srgbClr val="FF33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Oval 13">
                <a:extLst>
                  <a:ext uri="{FF2B5EF4-FFF2-40B4-BE49-F238E27FC236}">
                    <a16:creationId xmlns:a16="http://schemas.microsoft.com/office/drawing/2014/main" id="{C6ED9AAE-83A9-44E2-A194-761FB09859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2200" y="5090532"/>
                <a:ext cx="2163336" cy="734679"/>
              </a:xfrm>
              <a:prstGeom prst="ellipse">
                <a:avLst/>
              </a:prstGeom>
              <a:blipFill>
                <a:blip r:embed="rId7"/>
                <a:stretch>
                  <a:fillRect b="-5691"/>
                </a:stretch>
              </a:blipFill>
              <a:ln w="12700">
                <a:solidFill>
                  <a:srgbClr val="FF33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7132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GSM Cell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895491B4-8AB7-41C0-A56A-EB97AC6473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  <a:sym typeface="Symbol" pitchFamily="18" charset="2"/>
                      </a:rPr>
                      <m:t>𝑛</m:t>
                    </m:r>
                  </m:oMath>
                </a14:m>
                <a:r>
                  <a:rPr lang="en-US" sz="2000" b="0" dirty="0">
                    <a:latin typeface="+mn-lt"/>
                    <a:cs typeface="Segoe UI" panose="020B0502040204020203" pitchFamily="34" charset="0"/>
                    <a:sym typeface="Symbol" pitchFamily="18" charset="2"/>
                  </a:rPr>
                  <a:t>  	number of channels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sym typeface="Symbol" pitchFamily="18" charset="2"/>
                      </a:rPr>
                      <m:t>𝐵</m:t>
                    </m:r>
                  </m:oMath>
                </a14:m>
                <a:r>
                  <a:rPr lang="en-US" dirty="0">
                    <a:latin typeface="+mn-lt"/>
                    <a:sym typeface="Symbol" pitchFamily="18" charset="2"/>
                  </a:rPr>
                  <a:t>  	call duration</a:t>
                </a:r>
                <a:br>
                  <a:rPr lang="en-US" dirty="0">
                    <a:latin typeface="+mn-lt"/>
                    <a:sym typeface="Symbol" pitchFamily="18" charset="2"/>
                  </a:rPr>
                </a:br>
                <a:r>
                  <a:rPr lang="en-US" dirty="0">
                    <a:latin typeface="+mn-lt"/>
                    <a:sym typeface="Symbol" pitchFamily="18" charset="2"/>
                  </a:rPr>
                  <a:t>	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=90 </m:t>
                    </m:r>
                  </m:oMath>
                </a14:m>
                <a:r>
                  <a:rPr lang="en-US" dirty="0"/>
                  <a:t>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	arrival rate of Poisson process</a:t>
                </a:r>
                <a:br>
                  <a:rPr lang="en-US" dirty="0"/>
                </a:br>
                <a:r>
                  <a:rPr lang="en-US" dirty="0"/>
                  <a:t>	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call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	offered load</a:t>
                </a: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=90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Erl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Goal: Quality of Service (QoS) 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Result: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=117</m:t>
                    </m:r>
                  </m:oMath>
                </a14:m>
                <a:r>
                  <a:rPr lang="en-US" dirty="0"/>
                  <a:t> channels required</a:t>
                </a:r>
              </a:p>
            </p:txBody>
          </p:sp>
        </mc:Choice>
        <mc:Fallback xmlns="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895491B4-8AB7-41C0-A56A-EB97AC6473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CAB42F6-CCA7-4E1A-A39B-C3E2930474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B89EAB-33FD-4FD8-97C0-2C229670A3E7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7C453B03-8BEC-479B-877C-4ECAA26500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95" r="10495"/>
          <a:stretch/>
        </p:blipFill>
        <p:spPr>
          <a:xfrm>
            <a:off x="5334000" y="685800"/>
            <a:ext cx="6210300" cy="293864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44E71EB-A808-4444-8941-97EC4C7DFF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57199" y="838200"/>
            <a:ext cx="7772401" cy="4349456"/>
          </a:xfrm>
          <a:prstGeom prst="rect">
            <a:avLst/>
          </a:prstGeom>
        </p:spPr>
      </p:pic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Economy of Scale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7">
                <a:extLst>
                  <a:ext uri="{FF2B5EF4-FFF2-40B4-BE49-F238E27FC236}">
                    <a16:creationId xmlns:a16="http://schemas.microsoft.com/office/drawing/2014/main" id="{696FB6D3-385E-40E0-ACE0-9DFC237F07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67600" y="2906906"/>
                <a:ext cx="4648200" cy="3429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server utilization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num>
                      <m:den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/>
                  <a:t> increases with number of servers, when we keep required QoS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) constant</a:t>
                </a:r>
              </a:p>
              <a:p>
                <a:r>
                  <a:rPr lang="en-US" dirty="0"/>
                  <a:t>Larger trunk sizes are more economical</a:t>
                </a:r>
              </a:p>
              <a:p>
                <a:r>
                  <a:rPr lang="en-US" dirty="0"/>
                  <a:t>Increase of factor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num>
                      <m:den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corresponds to the </a:t>
                </a:r>
                <a:r>
                  <a:rPr lang="en-US" b="1" dirty="0">
                    <a:solidFill>
                      <a:schemeClr val="accent5"/>
                    </a:solidFill>
                  </a:rPr>
                  <a:t>economy of scale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Increase is limited (flatter shape)</a:t>
                </a:r>
              </a:p>
            </p:txBody>
          </p:sp>
        </mc:Choice>
        <mc:Fallback xmlns="">
          <p:sp>
            <p:nvSpPr>
              <p:cNvPr id="8" name="Inhaltsplatzhalter 7">
                <a:extLst>
                  <a:ext uri="{FF2B5EF4-FFF2-40B4-BE49-F238E27FC236}">
                    <a16:creationId xmlns:a16="http://schemas.microsoft.com/office/drawing/2014/main" id="{696FB6D3-385E-40E0-ACE0-9DFC237F07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67600" y="2906906"/>
                <a:ext cx="4648200" cy="3429000"/>
              </a:xfrm>
              <a:blipFill>
                <a:blip r:embed="rId6"/>
                <a:stretch>
                  <a:fillRect l="-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3B81D88-A000-498C-A0EF-98F500DA47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25</a:t>
            </a:fld>
            <a:endParaRPr lang="en-GB"/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Economy of Scale in Loss Systems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01C97FE-0D3D-44FA-BCE5-B223B9592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A0813A0-93D6-49C2-803F-3BEE526C5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23558" name="AutoShape 4"/>
          <p:cNvSpPr>
            <a:spLocks noChangeArrowheads="1"/>
          </p:cNvSpPr>
          <p:nvPr/>
        </p:nvSpPr>
        <p:spPr bwMode="auto">
          <a:xfrm>
            <a:off x="4637011" y="2157601"/>
            <a:ext cx="2220989" cy="2085094"/>
          </a:xfrm>
          <a:prstGeom prst="roundRect">
            <a:avLst>
              <a:gd name="adj" fmla="val 5417"/>
            </a:avLst>
          </a:prstGeom>
          <a:solidFill>
            <a:srgbClr val="EAEAEA"/>
          </a:solidFill>
          <a:ln w="19050">
            <a:solidFill>
              <a:schemeClr val="tx1"/>
            </a:solidFill>
            <a:prstDash val="dashDot"/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23559" name="AutoShape 5"/>
          <p:cNvSpPr>
            <a:spLocks noChangeArrowheads="1"/>
          </p:cNvSpPr>
          <p:nvPr/>
        </p:nvSpPr>
        <p:spPr bwMode="auto">
          <a:xfrm>
            <a:off x="908019" y="1143000"/>
            <a:ext cx="2143696" cy="1983347"/>
          </a:xfrm>
          <a:prstGeom prst="roundRect">
            <a:avLst>
              <a:gd name="adj" fmla="val 5417"/>
            </a:avLst>
          </a:prstGeom>
          <a:solidFill>
            <a:srgbClr val="EAEAEA"/>
          </a:solidFill>
          <a:ln w="19050">
            <a:solidFill>
              <a:schemeClr val="tx1"/>
            </a:solidFill>
            <a:prstDash val="dashDot"/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23560" name="AutoShape 6"/>
          <p:cNvSpPr>
            <a:spLocks noChangeArrowheads="1"/>
          </p:cNvSpPr>
          <p:nvPr/>
        </p:nvSpPr>
        <p:spPr bwMode="auto">
          <a:xfrm>
            <a:off x="3346691" y="2988774"/>
            <a:ext cx="990612" cy="455711"/>
          </a:xfrm>
          <a:prstGeom prst="rightArrow">
            <a:avLst>
              <a:gd name="adj1" fmla="val 47167"/>
              <a:gd name="adj2" fmla="val 51328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23561" name="Text Box 7"/>
          <p:cNvSpPr txBox="1">
            <a:spLocks noChangeArrowheads="1"/>
          </p:cNvSpPr>
          <p:nvPr/>
        </p:nvSpPr>
        <p:spPr bwMode="auto">
          <a:xfrm>
            <a:off x="3280441" y="3444484"/>
            <a:ext cx="98135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000" b="0">
                <a:latin typeface="+mj-lt"/>
              </a:defRPr>
            </a:lvl1pPr>
          </a:lstStyle>
          <a:p>
            <a:r>
              <a:rPr lang="de-DE" dirty="0" err="1"/>
              <a:t>grouping</a:t>
            </a:r>
            <a:endParaRPr lang="de-DE" dirty="0"/>
          </a:p>
        </p:txBody>
      </p:sp>
      <p:sp>
        <p:nvSpPr>
          <p:cNvPr id="23562" name="Text Box 8"/>
          <p:cNvSpPr txBox="1">
            <a:spLocks noChangeArrowheads="1"/>
          </p:cNvSpPr>
          <p:nvPr/>
        </p:nvSpPr>
        <p:spPr bwMode="auto">
          <a:xfrm>
            <a:off x="1479041" y="5298856"/>
            <a:ext cx="119629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de-DE" sz="2000" b="0" dirty="0">
                <a:latin typeface="+mj-lt"/>
              </a:rPr>
              <a:t>System 1</a:t>
            </a:r>
          </a:p>
        </p:txBody>
      </p:sp>
      <p:sp>
        <p:nvSpPr>
          <p:cNvPr id="23563" name="Text Box 9"/>
          <p:cNvSpPr txBox="1">
            <a:spLocks noChangeArrowheads="1"/>
          </p:cNvSpPr>
          <p:nvPr/>
        </p:nvSpPr>
        <p:spPr bwMode="auto">
          <a:xfrm>
            <a:off x="5321604" y="4307183"/>
            <a:ext cx="119629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de-DE" sz="2000" b="0">
                <a:latin typeface="+mj-lt"/>
              </a:rPr>
              <a:t>System 2</a:t>
            </a:r>
          </a:p>
        </p:txBody>
      </p:sp>
      <p:grpSp>
        <p:nvGrpSpPr>
          <p:cNvPr id="23564" name="Group 10"/>
          <p:cNvGrpSpPr>
            <a:grpSpLocks/>
          </p:cNvGrpSpPr>
          <p:nvPr/>
        </p:nvGrpSpPr>
        <p:grpSpPr bwMode="auto">
          <a:xfrm>
            <a:off x="1180911" y="1316400"/>
            <a:ext cx="1713064" cy="1749759"/>
            <a:chOff x="1219" y="2320"/>
            <a:chExt cx="1176" cy="1221"/>
          </a:xfrm>
        </p:grpSpPr>
        <p:sp>
          <p:nvSpPr>
            <p:cNvPr id="23609" name="Rectangle 11"/>
            <p:cNvSpPr>
              <a:spLocks noChangeArrowheads="1"/>
            </p:cNvSpPr>
            <p:nvPr/>
          </p:nvSpPr>
          <p:spPr bwMode="auto">
            <a:xfrm>
              <a:off x="1229" y="2497"/>
              <a:ext cx="510" cy="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2300" b="0">
                  <a:solidFill>
                    <a:srgbClr val="000000"/>
                  </a:solidFill>
                  <a:latin typeface="Symbol" pitchFamily="18" charset="2"/>
                </a:rPr>
                <a:t>l</a:t>
              </a:r>
              <a:r>
                <a:rPr lang="de-DE" sz="2300" b="0" baseline="-25000">
                  <a:solidFill>
                    <a:srgbClr val="000000"/>
                  </a:solidFill>
                  <a:latin typeface="Arial" charset="0"/>
                </a:rPr>
                <a:t>1</a:t>
              </a:r>
              <a:r>
                <a:rPr lang="de-DE" sz="2300" b="0">
                  <a:solidFill>
                    <a:srgbClr val="000000"/>
                  </a:solidFill>
                  <a:latin typeface="Symbol" pitchFamily="18" charset="2"/>
                </a:rPr>
                <a:t> = l</a:t>
              </a:r>
            </a:p>
          </p:txBody>
        </p:sp>
        <p:sp>
          <p:nvSpPr>
            <p:cNvPr id="23610" name="AutoShape 12"/>
            <p:cNvSpPr>
              <a:spLocks noChangeArrowheads="1"/>
            </p:cNvSpPr>
            <p:nvPr/>
          </p:nvSpPr>
          <p:spPr bwMode="auto">
            <a:xfrm>
              <a:off x="1863" y="2320"/>
              <a:ext cx="499" cy="953"/>
            </a:xfrm>
            <a:prstGeom prst="roundRect">
              <a:avLst>
                <a:gd name="adj" fmla="val 11315"/>
              </a:avLst>
            </a:prstGeom>
            <a:solidFill>
              <a:schemeClr val="bg1"/>
            </a:solidFill>
            <a:ln w="0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de-DE" sz="1600" b="0">
                <a:latin typeface="Arial" charset="0"/>
              </a:endParaRPr>
            </a:p>
          </p:txBody>
        </p:sp>
        <p:grpSp>
          <p:nvGrpSpPr>
            <p:cNvPr id="23611" name="Group 13"/>
            <p:cNvGrpSpPr>
              <a:grpSpLocks/>
            </p:cNvGrpSpPr>
            <p:nvPr/>
          </p:nvGrpSpPr>
          <p:grpSpPr bwMode="auto">
            <a:xfrm>
              <a:off x="1219" y="2772"/>
              <a:ext cx="472" cy="53"/>
              <a:chOff x="1219" y="2772"/>
              <a:chExt cx="472" cy="53"/>
            </a:xfrm>
          </p:grpSpPr>
          <p:sp>
            <p:nvSpPr>
              <p:cNvPr id="23627" name="Freeform 14"/>
              <p:cNvSpPr>
                <a:spLocks/>
              </p:cNvSpPr>
              <p:nvPr/>
            </p:nvSpPr>
            <p:spPr bwMode="auto">
              <a:xfrm>
                <a:off x="1219" y="2792"/>
                <a:ext cx="450" cy="17"/>
              </a:xfrm>
              <a:custGeom>
                <a:avLst/>
                <a:gdLst>
                  <a:gd name="T0" fmla="*/ 4 w 695"/>
                  <a:gd name="T1" fmla="*/ 0 h 17"/>
                  <a:gd name="T2" fmla="*/ 1 w 695"/>
                  <a:gd name="T3" fmla="*/ 0 h 17"/>
                  <a:gd name="T4" fmla="*/ 1 w 695"/>
                  <a:gd name="T5" fmla="*/ 3 h 17"/>
                  <a:gd name="T6" fmla="*/ 0 w 695"/>
                  <a:gd name="T7" fmla="*/ 3 h 17"/>
                  <a:gd name="T8" fmla="*/ 0 w 695"/>
                  <a:gd name="T9" fmla="*/ 14 h 17"/>
                  <a:gd name="T10" fmla="*/ 1 w 695"/>
                  <a:gd name="T11" fmla="*/ 14 h 17"/>
                  <a:gd name="T12" fmla="*/ 1 w 695"/>
                  <a:gd name="T13" fmla="*/ 17 h 17"/>
                  <a:gd name="T14" fmla="*/ 290 w 695"/>
                  <a:gd name="T15" fmla="*/ 17 h 17"/>
                  <a:gd name="T16" fmla="*/ 290 w 695"/>
                  <a:gd name="T17" fmla="*/ 14 h 17"/>
                  <a:gd name="T18" fmla="*/ 291 w 695"/>
                  <a:gd name="T19" fmla="*/ 14 h 17"/>
                  <a:gd name="T20" fmla="*/ 291 w 695"/>
                  <a:gd name="T21" fmla="*/ 3 h 17"/>
                  <a:gd name="T22" fmla="*/ 290 w 695"/>
                  <a:gd name="T23" fmla="*/ 3 h 17"/>
                  <a:gd name="T24" fmla="*/ 290 w 695"/>
                  <a:gd name="T25" fmla="*/ 0 h 17"/>
                  <a:gd name="T26" fmla="*/ 288 w 695"/>
                  <a:gd name="T27" fmla="*/ 0 h 17"/>
                  <a:gd name="T28" fmla="*/ 4 w 695"/>
                  <a:gd name="T29" fmla="*/ 0 h 1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695"/>
                  <a:gd name="T46" fmla="*/ 0 h 17"/>
                  <a:gd name="T47" fmla="*/ 695 w 695"/>
                  <a:gd name="T48" fmla="*/ 17 h 17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695" h="17">
                    <a:moveTo>
                      <a:pt x="9" y="0"/>
                    </a:moveTo>
                    <a:lnTo>
                      <a:pt x="3" y="0"/>
                    </a:lnTo>
                    <a:lnTo>
                      <a:pt x="3" y="3"/>
                    </a:lnTo>
                    <a:lnTo>
                      <a:pt x="0" y="3"/>
                    </a:lnTo>
                    <a:lnTo>
                      <a:pt x="0" y="14"/>
                    </a:lnTo>
                    <a:lnTo>
                      <a:pt x="3" y="14"/>
                    </a:lnTo>
                    <a:lnTo>
                      <a:pt x="3" y="17"/>
                    </a:lnTo>
                    <a:lnTo>
                      <a:pt x="692" y="17"/>
                    </a:lnTo>
                    <a:lnTo>
                      <a:pt x="692" y="14"/>
                    </a:lnTo>
                    <a:lnTo>
                      <a:pt x="695" y="14"/>
                    </a:lnTo>
                    <a:lnTo>
                      <a:pt x="695" y="3"/>
                    </a:lnTo>
                    <a:lnTo>
                      <a:pt x="692" y="3"/>
                    </a:lnTo>
                    <a:lnTo>
                      <a:pt x="692" y="0"/>
                    </a:lnTo>
                    <a:lnTo>
                      <a:pt x="687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3628" name="Freeform 15"/>
              <p:cNvSpPr>
                <a:spLocks/>
              </p:cNvSpPr>
              <p:nvPr/>
            </p:nvSpPr>
            <p:spPr bwMode="auto">
              <a:xfrm>
                <a:off x="1612" y="2772"/>
                <a:ext cx="79" cy="53"/>
              </a:xfrm>
              <a:custGeom>
                <a:avLst/>
                <a:gdLst>
                  <a:gd name="T0" fmla="*/ 0 w 122"/>
                  <a:gd name="T1" fmla="*/ 0 h 53"/>
                  <a:gd name="T2" fmla="*/ 51 w 122"/>
                  <a:gd name="T3" fmla="*/ 25 h 53"/>
                  <a:gd name="T4" fmla="*/ 0 w 122"/>
                  <a:gd name="T5" fmla="*/ 53 h 53"/>
                  <a:gd name="T6" fmla="*/ 0 w 122"/>
                  <a:gd name="T7" fmla="*/ 0 h 5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2"/>
                  <a:gd name="T13" fmla="*/ 0 h 53"/>
                  <a:gd name="T14" fmla="*/ 122 w 122"/>
                  <a:gd name="T15" fmla="*/ 53 h 5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2" h="53">
                    <a:moveTo>
                      <a:pt x="0" y="0"/>
                    </a:moveTo>
                    <a:lnTo>
                      <a:pt x="122" y="25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5F5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23612" name="Freeform 16"/>
            <p:cNvSpPr>
              <a:spLocks/>
            </p:cNvSpPr>
            <p:nvPr/>
          </p:nvSpPr>
          <p:spPr bwMode="auto">
            <a:xfrm>
              <a:off x="1908" y="2365"/>
              <a:ext cx="273" cy="273"/>
            </a:xfrm>
            <a:custGeom>
              <a:avLst/>
              <a:gdLst>
                <a:gd name="T0" fmla="*/ 3 w 307"/>
                <a:gd name="T1" fmla="*/ 149 h 304"/>
                <a:gd name="T2" fmla="*/ 11 w 307"/>
                <a:gd name="T3" fmla="*/ 176 h 304"/>
                <a:gd name="T4" fmla="*/ 28 w 307"/>
                <a:gd name="T5" fmla="*/ 201 h 304"/>
                <a:gd name="T6" fmla="*/ 48 w 307"/>
                <a:gd name="T7" fmla="*/ 221 h 304"/>
                <a:gd name="T8" fmla="*/ 75 w 307"/>
                <a:gd name="T9" fmla="*/ 236 h 304"/>
                <a:gd name="T10" fmla="*/ 103 w 307"/>
                <a:gd name="T11" fmla="*/ 242 h 304"/>
                <a:gd name="T12" fmla="*/ 147 w 307"/>
                <a:gd name="T13" fmla="*/ 242 h 304"/>
                <a:gd name="T14" fmla="*/ 168 w 307"/>
                <a:gd name="T15" fmla="*/ 236 h 304"/>
                <a:gd name="T16" fmla="*/ 204 w 307"/>
                <a:gd name="T17" fmla="*/ 214 h 304"/>
                <a:gd name="T18" fmla="*/ 221 w 307"/>
                <a:gd name="T19" fmla="*/ 192 h 304"/>
                <a:gd name="T20" fmla="*/ 234 w 307"/>
                <a:gd name="T21" fmla="*/ 170 h 304"/>
                <a:gd name="T22" fmla="*/ 241 w 307"/>
                <a:gd name="T23" fmla="*/ 140 h 304"/>
                <a:gd name="T24" fmla="*/ 241 w 307"/>
                <a:gd name="T25" fmla="*/ 96 h 304"/>
                <a:gd name="T26" fmla="*/ 232 w 307"/>
                <a:gd name="T27" fmla="*/ 68 h 304"/>
                <a:gd name="T28" fmla="*/ 217 w 307"/>
                <a:gd name="T29" fmla="*/ 49 h 304"/>
                <a:gd name="T30" fmla="*/ 199 w 307"/>
                <a:gd name="T31" fmla="*/ 29 h 304"/>
                <a:gd name="T32" fmla="*/ 162 w 307"/>
                <a:gd name="T33" fmla="*/ 6 h 304"/>
                <a:gd name="T34" fmla="*/ 139 w 307"/>
                <a:gd name="T35" fmla="*/ 2 h 304"/>
                <a:gd name="T36" fmla="*/ 94 w 307"/>
                <a:gd name="T37" fmla="*/ 2 h 304"/>
                <a:gd name="T38" fmla="*/ 68 w 307"/>
                <a:gd name="T39" fmla="*/ 12 h 304"/>
                <a:gd name="T40" fmla="*/ 44 w 307"/>
                <a:gd name="T41" fmla="*/ 29 h 304"/>
                <a:gd name="T42" fmla="*/ 25 w 307"/>
                <a:gd name="T43" fmla="*/ 49 h 304"/>
                <a:gd name="T44" fmla="*/ 9 w 307"/>
                <a:gd name="T45" fmla="*/ 75 h 304"/>
                <a:gd name="T46" fmla="*/ 3 w 307"/>
                <a:gd name="T47" fmla="*/ 105 h 304"/>
                <a:gd name="T48" fmla="*/ 13 w 307"/>
                <a:gd name="T49" fmla="*/ 111 h 304"/>
                <a:gd name="T50" fmla="*/ 18 w 307"/>
                <a:gd name="T51" fmla="*/ 89 h 304"/>
                <a:gd name="T52" fmla="*/ 31 w 307"/>
                <a:gd name="T53" fmla="*/ 62 h 304"/>
                <a:gd name="T54" fmla="*/ 48 w 307"/>
                <a:gd name="T55" fmla="*/ 40 h 304"/>
                <a:gd name="T56" fmla="*/ 66 w 307"/>
                <a:gd name="T57" fmla="*/ 27 h 304"/>
                <a:gd name="T58" fmla="*/ 94 w 307"/>
                <a:gd name="T59" fmla="*/ 18 h 304"/>
                <a:gd name="T60" fmla="*/ 120 w 307"/>
                <a:gd name="T61" fmla="*/ 13 h 304"/>
                <a:gd name="T62" fmla="*/ 147 w 307"/>
                <a:gd name="T63" fmla="*/ 18 h 304"/>
                <a:gd name="T64" fmla="*/ 175 w 307"/>
                <a:gd name="T65" fmla="*/ 29 h 304"/>
                <a:gd name="T66" fmla="*/ 195 w 307"/>
                <a:gd name="T67" fmla="*/ 40 h 304"/>
                <a:gd name="T68" fmla="*/ 213 w 307"/>
                <a:gd name="T69" fmla="*/ 62 h 304"/>
                <a:gd name="T70" fmla="*/ 221 w 307"/>
                <a:gd name="T71" fmla="*/ 80 h 304"/>
                <a:gd name="T72" fmla="*/ 228 w 307"/>
                <a:gd name="T73" fmla="*/ 105 h 304"/>
                <a:gd name="T74" fmla="*/ 228 w 307"/>
                <a:gd name="T75" fmla="*/ 140 h 304"/>
                <a:gd name="T76" fmla="*/ 221 w 307"/>
                <a:gd name="T77" fmla="*/ 164 h 304"/>
                <a:gd name="T78" fmla="*/ 213 w 307"/>
                <a:gd name="T79" fmla="*/ 183 h 304"/>
                <a:gd name="T80" fmla="*/ 195 w 307"/>
                <a:gd name="T81" fmla="*/ 205 h 304"/>
                <a:gd name="T82" fmla="*/ 175 w 307"/>
                <a:gd name="T83" fmla="*/ 216 h 304"/>
                <a:gd name="T84" fmla="*/ 147 w 307"/>
                <a:gd name="T85" fmla="*/ 227 h 304"/>
                <a:gd name="T86" fmla="*/ 120 w 307"/>
                <a:gd name="T87" fmla="*/ 232 h 304"/>
                <a:gd name="T88" fmla="*/ 94 w 307"/>
                <a:gd name="T89" fmla="*/ 227 h 304"/>
                <a:gd name="T90" fmla="*/ 66 w 307"/>
                <a:gd name="T91" fmla="*/ 218 h 304"/>
                <a:gd name="T92" fmla="*/ 48 w 307"/>
                <a:gd name="T93" fmla="*/ 205 h 304"/>
                <a:gd name="T94" fmla="*/ 31 w 307"/>
                <a:gd name="T95" fmla="*/ 183 h 304"/>
                <a:gd name="T96" fmla="*/ 18 w 307"/>
                <a:gd name="T97" fmla="*/ 155 h 304"/>
                <a:gd name="T98" fmla="*/ 13 w 307"/>
                <a:gd name="T99" fmla="*/ 134 h 30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07"/>
                <a:gd name="T151" fmla="*/ 0 h 304"/>
                <a:gd name="T152" fmla="*/ 307 w 307"/>
                <a:gd name="T153" fmla="*/ 304 h 30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07" h="304">
                  <a:moveTo>
                    <a:pt x="0" y="152"/>
                  </a:moveTo>
                  <a:lnTo>
                    <a:pt x="0" y="166"/>
                  </a:lnTo>
                  <a:lnTo>
                    <a:pt x="3" y="174"/>
                  </a:lnTo>
                  <a:lnTo>
                    <a:pt x="3" y="185"/>
                  </a:lnTo>
                  <a:lnTo>
                    <a:pt x="6" y="191"/>
                  </a:lnTo>
                  <a:lnTo>
                    <a:pt x="6" y="199"/>
                  </a:lnTo>
                  <a:lnTo>
                    <a:pt x="11" y="210"/>
                  </a:lnTo>
                  <a:lnTo>
                    <a:pt x="14" y="218"/>
                  </a:lnTo>
                  <a:lnTo>
                    <a:pt x="22" y="232"/>
                  </a:lnTo>
                  <a:lnTo>
                    <a:pt x="28" y="238"/>
                  </a:lnTo>
                  <a:lnTo>
                    <a:pt x="31" y="243"/>
                  </a:lnTo>
                  <a:lnTo>
                    <a:pt x="36" y="249"/>
                  </a:lnTo>
                  <a:lnTo>
                    <a:pt x="39" y="254"/>
                  </a:lnTo>
                  <a:lnTo>
                    <a:pt x="50" y="265"/>
                  </a:lnTo>
                  <a:lnTo>
                    <a:pt x="56" y="268"/>
                  </a:lnTo>
                  <a:lnTo>
                    <a:pt x="61" y="274"/>
                  </a:lnTo>
                  <a:lnTo>
                    <a:pt x="67" y="276"/>
                  </a:lnTo>
                  <a:lnTo>
                    <a:pt x="72" y="282"/>
                  </a:lnTo>
                  <a:lnTo>
                    <a:pt x="86" y="290"/>
                  </a:lnTo>
                  <a:lnTo>
                    <a:pt x="94" y="293"/>
                  </a:lnTo>
                  <a:lnTo>
                    <a:pt x="105" y="298"/>
                  </a:lnTo>
                  <a:lnTo>
                    <a:pt x="114" y="298"/>
                  </a:lnTo>
                  <a:lnTo>
                    <a:pt x="119" y="301"/>
                  </a:lnTo>
                  <a:lnTo>
                    <a:pt x="130" y="301"/>
                  </a:lnTo>
                  <a:lnTo>
                    <a:pt x="139" y="304"/>
                  </a:lnTo>
                  <a:lnTo>
                    <a:pt x="166" y="304"/>
                  </a:lnTo>
                  <a:lnTo>
                    <a:pt x="175" y="301"/>
                  </a:lnTo>
                  <a:lnTo>
                    <a:pt x="186" y="301"/>
                  </a:lnTo>
                  <a:lnTo>
                    <a:pt x="191" y="298"/>
                  </a:lnTo>
                  <a:lnTo>
                    <a:pt x="199" y="298"/>
                  </a:lnTo>
                  <a:lnTo>
                    <a:pt x="205" y="296"/>
                  </a:lnTo>
                  <a:lnTo>
                    <a:pt x="213" y="293"/>
                  </a:lnTo>
                  <a:lnTo>
                    <a:pt x="233" y="285"/>
                  </a:lnTo>
                  <a:lnTo>
                    <a:pt x="241" y="279"/>
                  </a:lnTo>
                  <a:lnTo>
                    <a:pt x="252" y="268"/>
                  </a:lnTo>
                  <a:lnTo>
                    <a:pt x="258" y="265"/>
                  </a:lnTo>
                  <a:lnTo>
                    <a:pt x="260" y="260"/>
                  </a:lnTo>
                  <a:lnTo>
                    <a:pt x="271" y="249"/>
                  </a:lnTo>
                  <a:lnTo>
                    <a:pt x="274" y="243"/>
                  </a:lnTo>
                  <a:lnTo>
                    <a:pt x="280" y="238"/>
                  </a:lnTo>
                  <a:lnTo>
                    <a:pt x="282" y="232"/>
                  </a:lnTo>
                  <a:lnTo>
                    <a:pt x="288" y="227"/>
                  </a:lnTo>
                  <a:lnTo>
                    <a:pt x="293" y="218"/>
                  </a:lnTo>
                  <a:lnTo>
                    <a:pt x="296" y="210"/>
                  </a:lnTo>
                  <a:lnTo>
                    <a:pt x="302" y="199"/>
                  </a:lnTo>
                  <a:lnTo>
                    <a:pt x="302" y="191"/>
                  </a:lnTo>
                  <a:lnTo>
                    <a:pt x="305" y="185"/>
                  </a:lnTo>
                  <a:lnTo>
                    <a:pt x="305" y="174"/>
                  </a:lnTo>
                  <a:lnTo>
                    <a:pt x="307" y="166"/>
                  </a:lnTo>
                  <a:lnTo>
                    <a:pt x="307" y="138"/>
                  </a:lnTo>
                  <a:lnTo>
                    <a:pt x="305" y="130"/>
                  </a:lnTo>
                  <a:lnTo>
                    <a:pt x="305" y="119"/>
                  </a:lnTo>
                  <a:lnTo>
                    <a:pt x="302" y="113"/>
                  </a:lnTo>
                  <a:lnTo>
                    <a:pt x="302" y="105"/>
                  </a:lnTo>
                  <a:lnTo>
                    <a:pt x="296" y="94"/>
                  </a:lnTo>
                  <a:lnTo>
                    <a:pt x="293" y="85"/>
                  </a:lnTo>
                  <a:lnTo>
                    <a:pt x="288" y="77"/>
                  </a:lnTo>
                  <a:lnTo>
                    <a:pt x="282" y="72"/>
                  </a:lnTo>
                  <a:lnTo>
                    <a:pt x="280" y="66"/>
                  </a:lnTo>
                  <a:lnTo>
                    <a:pt x="274" y="61"/>
                  </a:lnTo>
                  <a:lnTo>
                    <a:pt x="271" y="55"/>
                  </a:lnTo>
                  <a:lnTo>
                    <a:pt x="260" y="44"/>
                  </a:lnTo>
                  <a:lnTo>
                    <a:pt x="258" y="38"/>
                  </a:lnTo>
                  <a:lnTo>
                    <a:pt x="252" y="36"/>
                  </a:lnTo>
                  <a:lnTo>
                    <a:pt x="241" y="25"/>
                  </a:lnTo>
                  <a:lnTo>
                    <a:pt x="233" y="19"/>
                  </a:lnTo>
                  <a:lnTo>
                    <a:pt x="213" y="11"/>
                  </a:lnTo>
                  <a:lnTo>
                    <a:pt x="205" y="8"/>
                  </a:lnTo>
                  <a:lnTo>
                    <a:pt x="199" y="5"/>
                  </a:lnTo>
                  <a:lnTo>
                    <a:pt x="191" y="5"/>
                  </a:lnTo>
                  <a:lnTo>
                    <a:pt x="186" y="2"/>
                  </a:lnTo>
                  <a:lnTo>
                    <a:pt x="175" y="2"/>
                  </a:lnTo>
                  <a:lnTo>
                    <a:pt x="166" y="0"/>
                  </a:lnTo>
                  <a:lnTo>
                    <a:pt x="139" y="0"/>
                  </a:lnTo>
                  <a:lnTo>
                    <a:pt x="130" y="2"/>
                  </a:lnTo>
                  <a:lnTo>
                    <a:pt x="119" y="2"/>
                  </a:lnTo>
                  <a:lnTo>
                    <a:pt x="114" y="5"/>
                  </a:lnTo>
                  <a:lnTo>
                    <a:pt x="105" y="5"/>
                  </a:lnTo>
                  <a:lnTo>
                    <a:pt x="94" y="11"/>
                  </a:lnTo>
                  <a:lnTo>
                    <a:pt x="86" y="14"/>
                  </a:lnTo>
                  <a:lnTo>
                    <a:pt x="72" y="22"/>
                  </a:lnTo>
                  <a:lnTo>
                    <a:pt x="67" y="27"/>
                  </a:lnTo>
                  <a:lnTo>
                    <a:pt x="61" y="30"/>
                  </a:lnTo>
                  <a:lnTo>
                    <a:pt x="56" y="36"/>
                  </a:lnTo>
                  <a:lnTo>
                    <a:pt x="50" y="38"/>
                  </a:lnTo>
                  <a:lnTo>
                    <a:pt x="39" y="50"/>
                  </a:lnTo>
                  <a:lnTo>
                    <a:pt x="36" y="55"/>
                  </a:lnTo>
                  <a:lnTo>
                    <a:pt x="31" y="61"/>
                  </a:lnTo>
                  <a:lnTo>
                    <a:pt x="28" y="66"/>
                  </a:lnTo>
                  <a:lnTo>
                    <a:pt x="22" y="72"/>
                  </a:lnTo>
                  <a:lnTo>
                    <a:pt x="14" y="85"/>
                  </a:lnTo>
                  <a:lnTo>
                    <a:pt x="11" y="94"/>
                  </a:lnTo>
                  <a:lnTo>
                    <a:pt x="6" y="105"/>
                  </a:lnTo>
                  <a:lnTo>
                    <a:pt x="6" y="113"/>
                  </a:lnTo>
                  <a:lnTo>
                    <a:pt x="3" y="119"/>
                  </a:lnTo>
                  <a:lnTo>
                    <a:pt x="3" y="130"/>
                  </a:lnTo>
                  <a:lnTo>
                    <a:pt x="0" y="138"/>
                  </a:lnTo>
                  <a:lnTo>
                    <a:pt x="0" y="152"/>
                  </a:lnTo>
                  <a:lnTo>
                    <a:pt x="17" y="152"/>
                  </a:lnTo>
                  <a:lnTo>
                    <a:pt x="17" y="138"/>
                  </a:lnTo>
                  <a:lnTo>
                    <a:pt x="20" y="130"/>
                  </a:lnTo>
                  <a:lnTo>
                    <a:pt x="20" y="124"/>
                  </a:lnTo>
                  <a:lnTo>
                    <a:pt x="22" y="119"/>
                  </a:lnTo>
                  <a:lnTo>
                    <a:pt x="22" y="110"/>
                  </a:lnTo>
                  <a:lnTo>
                    <a:pt x="28" y="99"/>
                  </a:lnTo>
                  <a:lnTo>
                    <a:pt x="31" y="91"/>
                  </a:lnTo>
                  <a:lnTo>
                    <a:pt x="33" y="83"/>
                  </a:lnTo>
                  <a:lnTo>
                    <a:pt x="39" y="77"/>
                  </a:lnTo>
                  <a:lnTo>
                    <a:pt x="42" y="72"/>
                  </a:lnTo>
                  <a:lnTo>
                    <a:pt x="47" y="66"/>
                  </a:lnTo>
                  <a:lnTo>
                    <a:pt x="50" y="61"/>
                  </a:lnTo>
                  <a:lnTo>
                    <a:pt x="61" y="50"/>
                  </a:lnTo>
                  <a:lnTo>
                    <a:pt x="67" y="47"/>
                  </a:lnTo>
                  <a:lnTo>
                    <a:pt x="72" y="41"/>
                  </a:lnTo>
                  <a:lnTo>
                    <a:pt x="78" y="38"/>
                  </a:lnTo>
                  <a:lnTo>
                    <a:pt x="83" y="33"/>
                  </a:lnTo>
                  <a:lnTo>
                    <a:pt x="92" y="30"/>
                  </a:lnTo>
                  <a:lnTo>
                    <a:pt x="100" y="27"/>
                  </a:lnTo>
                  <a:lnTo>
                    <a:pt x="111" y="22"/>
                  </a:lnTo>
                  <a:lnTo>
                    <a:pt x="119" y="22"/>
                  </a:lnTo>
                  <a:lnTo>
                    <a:pt x="125" y="19"/>
                  </a:lnTo>
                  <a:lnTo>
                    <a:pt x="130" y="19"/>
                  </a:lnTo>
                  <a:lnTo>
                    <a:pt x="139" y="16"/>
                  </a:lnTo>
                  <a:lnTo>
                    <a:pt x="152" y="16"/>
                  </a:lnTo>
                  <a:lnTo>
                    <a:pt x="166" y="16"/>
                  </a:lnTo>
                  <a:lnTo>
                    <a:pt x="175" y="19"/>
                  </a:lnTo>
                  <a:lnTo>
                    <a:pt x="180" y="19"/>
                  </a:lnTo>
                  <a:lnTo>
                    <a:pt x="186" y="22"/>
                  </a:lnTo>
                  <a:lnTo>
                    <a:pt x="194" y="22"/>
                  </a:lnTo>
                  <a:lnTo>
                    <a:pt x="199" y="25"/>
                  </a:lnTo>
                  <a:lnTo>
                    <a:pt x="208" y="27"/>
                  </a:lnTo>
                  <a:lnTo>
                    <a:pt x="222" y="36"/>
                  </a:lnTo>
                  <a:lnTo>
                    <a:pt x="230" y="41"/>
                  </a:lnTo>
                  <a:lnTo>
                    <a:pt x="235" y="41"/>
                  </a:lnTo>
                  <a:lnTo>
                    <a:pt x="241" y="47"/>
                  </a:lnTo>
                  <a:lnTo>
                    <a:pt x="246" y="50"/>
                  </a:lnTo>
                  <a:lnTo>
                    <a:pt x="249" y="55"/>
                  </a:lnTo>
                  <a:lnTo>
                    <a:pt x="260" y="66"/>
                  </a:lnTo>
                  <a:lnTo>
                    <a:pt x="263" y="72"/>
                  </a:lnTo>
                  <a:lnTo>
                    <a:pt x="269" y="77"/>
                  </a:lnTo>
                  <a:lnTo>
                    <a:pt x="271" y="83"/>
                  </a:lnTo>
                  <a:lnTo>
                    <a:pt x="277" y="88"/>
                  </a:lnTo>
                  <a:lnTo>
                    <a:pt x="277" y="91"/>
                  </a:lnTo>
                  <a:lnTo>
                    <a:pt x="280" y="99"/>
                  </a:lnTo>
                  <a:lnTo>
                    <a:pt x="285" y="110"/>
                  </a:lnTo>
                  <a:lnTo>
                    <a:pt x="285" y="119"/>
                  </a:lnTo>
                  <a:lnTo>
                    <a:pt x="288" y="124"/>
                  </a:lnTo>
                  <a:lnTo>
                    <a:pt x="288" y="130"/>
                  </a:lnTo>
                  <a:lnTo>
                    <a:pt x="291" y="138"/>
                  </a:lnTo>
                  <a:lnTo>
                    <a:pt x="291" y="152"/>
                  </a:lnTo>
                  <a:lnTo>
                    <a:pt x="291" y="166"/>
                  </a:lnTo>
                  <a:lnTo>
                    <a:pt x="288" y="174"/>
                  </a:lnTo>
                  <a:lnTo>
                    <a:pt x="288" y="179"/>
                  </a:lnTo>
                  <a:lnTo>
                    <a:pt x="285" y="185"/>
                  </a:lnTo>
                  <a:lnTo>
                    <a:pt x="285" y="193"/>
                  </a:lnTo>
                  <a:lnTo>
                    <a:pt x="280" y="204"/>
                  </a:lnTo>
                  <a:lnTo>
                    <a:pt x="277" y="213"/>
                  </a:lnTo>
                  <a:lnTo>
                    <a:pt x="277" y="215"/>
                  </a:lnTo>
                  <a:lnTo>
                    <a:pt x="271" y="221"/>
                  </a:lnTo>
                  <a:lnTo>
                    <a:pt x="269" y="227"/>
                  </a:lnTo>
                  <a:lnTo>
                    <a:pt x="263" y="232"/>
                  </a:lnTo>
                  <a:lnTo>
                    <a:pt x="260" y="238"/>
                  </a:lnTo>
                  <a:lnTo>
                    <a:pt x="249" y="249"/>
                  </a:lnTo>
                  <a:lnTo>
                    <a:pt x="246" y="254"/>
                  </a:lnTo>
                  <a:lnTo>
                    <a:pt x="241" y="257"/>
                  </a:lnTo>
                  <a:lnTo>
                    <a:pt x="235" y="262"/>
                  </a:lnTo>
                  <a:lnTo>
                    <a:pt x="230" y="262"/>
                  </a:lnTo>
                  <a:lnTo>
                    <a:pt x="222" y="268"/>
                  </a:lnTo>
                  <a:lnTo>
                    <a:pt x="208" y="276"/>
                  </a:lnTo>
                  <a:lnTo>
                    <a:pt x="199" y="279"/>
                  </a:lnTo>
                  <a:lnTo>
                    <a:pt x="194" y="282"/>
                  </a:lnTo>
                  <a:lnTo>
                    <a:pt x="186" y="282"/>
                  </a:lnTo>
                  <a:lnTo>
                    <a:pt x="180" y="285"/>
                  </a:lnTo>
                  <a:lnTo>
                    <a:pt x="175" y="285"/>
                  </a:lnTo>
                  <a:lnTo>
                    <a:pt x="166" y="287"/>
                  </a:lnTo>
                  <a:lnTo>
                    <a:pt x="152" y="287"/>
                  </a:lnTo>
                  <a:lnTo>
                    <a:pt x="139" y="287"/>
                  </a:lnTo>
                  <a:lnTo>
                    <a:pt x="130" y="285"/>
                  </a:lnTo>
                  <a:lnTo>
                    <a:pt x="125" y="285"/>
                  </a:lnTo>
                  <a:lnTo>
                    <a:pt x="119" y="282"/>
                  </a:lnTo>
                  <a:lnTo>
                    <a:pt x="111" y="282"/>
                  </a:lnTo>
                  <a:lnTo>
                    <a:pt x="100" y="276"/>
                  </a:lnTo>
                  <a:lnTo>
                    <a:pt x="92" y="274"/>
                  </a:lnTo>
                  <a:lnTo>
                    <a:pt x="83" y="271"/>
                  </a:lnTo>
                  <a:lnTo>
                    <a:pt x="78" y="265"/>
                  </a:lnTo>
                  <a:lnTo>
                    <a:pt x="72" y="262"/>
                  </a:lnTo>
                  <a:lnTo>
                    <a:pt x="67" y="257"/>
                  </a:lnTo>
                  <a:lnTo>
                    <a:pt x="61" y="254"/>
                  </a:lnTo>
                  <a:lnTo>
                    <a:pt x="50" y="243"/>
                  </a:lnTo>
                  <a:lnTo>
                    <a:pt x="47" y="238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3" y="221"/>
                  </a:lnTo>
                  <a:lnTo>
                    <a:pt x="31" y="213"/>
                  </a:lnTo>
                  <a:lnTo>
                    <a:pt x="28" y="204"/>
                  </a:lnTo>
                  <a:lnTo>
                    <a:pt x="22" y="193"/>
                  </a:lnTo>
                  <a:lnTo>
                    <a:pt x="22" y="185"/>
                  </a:lnTo>
                  <a:lnTo>
                    <a:pt x="20" y="179"/>
                  </a:lnTo>
                  <a:lnTo>
                    <a:pt x="20" y="174"/>
                  </a:lnTo>
                  <a:lnTo>
                    <a:pt x="17" y="166"/>
                  </a:lnTo>
                  <a:lnTo>
                    <a:pt x="17" y="152"/>
                  </a:lnTo>
                  <a:lnTo>
                    <a:pt x="0" y="152"/>
                  </a:lnTo>
                  <a:close/>
                </a:path>
              </a:pathLst>
            </a:custGeom>
            <a:solidFill>
              <a:srgbClr val="000000"/>
            </a:solidFill>
            <a:ln w="31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3613" name="Rectangle 17"/>
            <p:cNvSpPr>
              <a:spLocks noChangeArrowheads="1"/>
            </p:cNvSpPr>
            <p:nvPr/>
          </p:nvSpPr>
          <p:spPr bwMode="auto">
            <a:xfrm>
              <a:off x="1988" y="2430"/>
              <a:ext cx="118" cy="1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600" b="0">
                  <a:solidFill>
                    <a:srgbClr val="000000"/>
                  </a:solidFill>
                  <a:latin typeface="Arial" charset="0"/>
                </a:rPr>
                <a:t>M</a:t>
              </a:r>
              <a:endParaRPr lang="de-DE" sz="1600" b="0">
                <a:latin typeface="Arial" charset="0"/>
              </a:endParaRPr>
            </a:p>
          </p:txBody>
        </p:sp>
        <p:sp>
          <p:nvSpPr>
            <p:cNvPr id="23614" name="Freeform 18"/>
            <p:cNvSpPr>
              <a:spLocks/>
            </p:cNvSpPr>
            <p:nvPr/>
          </p:nvSpPr>
          <p:spPr bwMode="auto">
            <a:xfrm>
              <a:off x="1908" y="2954"/>
              <a:ext cx="273" cy="273"/>
            </a:xfrm>
            <a:custGeom>
              <a:avLst/>
              <a:gdLst>
                <a:gd name="T0" fmla="*/ 3 w 307"/>
                <a:gd name="T1" fmla="*/ 149 h 304"/>
                <a:gd name="T2" fmla="*/ 11 w 307"/>
                <a:gd name="T3" fmla="*/ 176 h 304"/>
                <a:gd name="T4" fmla="*/ 28 w 307"/>
                <a:gd name="T5" fmla="*/ 201 h 304"/>
                <a:gd name="T6" fmla="*/ 48 w 307"/>
                <a:gd name="T7" fmla="*/ 221 h 304"/>
                <a:gd name="T8" fmla="*/ 75 w 307"/>
                <a:gd name="T9" fmla="*/ 236 h 304"/>
                <a:gd name="T10" fmla="*/ 103 w 307"/>
                <a:gd name="T11" fmla="*/ 242 h 304"/>
                <a:gd name="T12" fmla="*/ 147 w 307"/>
                <a:gd name="T13" fmla="*/ 242 h 304"/>
                <a:gd name="T14" fmla="*/ 168 w 307"/>
                <a:gd name="T15" fmla="*/ 236 h 304"/>
                <a:gd name="T16" fmla="*/ 204 w 307"/>
                <a:gd name="T17" fmla="*/ 214 h 304"/>
                <a:gd name="T18" fmla="*/ 221 w 307"/>
                <a:gd name="T19" fmla="*/ 192 h 304"/>
                <a:gd name="T20" fmla="*/ 234 w 307"/>
                <a:gd name="T21" fmla="*/ 170 h 304"/>
                <a:gd name="T22" fmla="*/ 241 w 307"/>
                <a:gd name="T23" fmla="*/ 140 h 304"/>
                <a:gd name="T24" fmla="*/ 241 w 307"/>
                <a:gd name="T25" fmla="*/ 96 h 304"/>
                <a:gd name="T26" fmla="*/ 232 w 307"/>
                <a:gd name="T27" fmla="*/ 68 h 304"/>
                <a:gd name="T28" fmla="*/ 217 w 307"/>
                <a:gd name="T29" fmla="*/ 49 h 304"/>
                <a:gd name="T30" fmla="*/ 199 w 307"/>
                <a:gd name="T31" fmla="*/ 29 h 304"/>
                <a:gd name="T32" fmla="*/ 162 w 307"/>
                <a:gd name="T33" fmla="*/ 6 h 304"/>
                <a:gd name="T34" fmla="*/ 139 w 307"/>
                <a:gd name="T35" fmla="*/ 2 h 304"/>
                <a:gd name="T36" fmla="*/ 94 w 307"/>
                <a:gd name="T37" fmla="*/ 2 h 304"/>
                <a:gd name="T38" fmla="*/ 68 w 307"/>
                <a:gd name="T39" fmla="*/ 12 h 304"/>
                <a:gd name="T40" fmla="*/ 44 w 307"/>
                <a:gd name="T41" fmla="*/ 29 h 304"/>
                <a:gd name="T42" fmla="*/ 25 w 307"/>
                <a:gd name="T43" fmla="*/ 49 h 304"/>
                <a:gd name="T44" fmla="*/ 9 w 307"/>
                <a:gd name="T45" fmla="*/ 75 h 304"/>
                <a:gd name="T46" fmla="*/ 3 w 307"/>
                <a:gd name="T47" fmla="*/ 105 h 304"/>
                <a:gd name="T48" fmla="*/ 13 w 307"/>
                <a:gd name="T49" fmla="*/ 111 h 304"/>
                <a:gd name="T50" fmla="*/ 18 w 307"/>
                <a:gd name="T51" fmla="*/ 89 h 304"/>
                <a:gd name="T52" fmla="*/ 31 w 307"/>
                <a:gd name="T53" fmla="*/ 62 h 304"/>
                <a:gd name="T54" fmla="*/ 48 w 307"/>
                <a:gd name="T55" fmla="*/ 40 h 304"/>
                <a:gd name="T56" fmla="*/ 66 w 307"/>
                <a:gd name="T57" fmla="*/ 27 h 304"/>
                <a:gd name="T58" fmla="*/ 94 w 307"/>
                <a:gd name="T59" fmla="*/ 18 h 304"/>
                <a:gd name="T60" fmla="*/ 120 w 307"/>
                <a:gd name="T61" fmla="*/ 13 h 304"/>
                <a:gd name="T62" fmla="*/ 147 w 307"/>
                <a:gd name="T63" fmla="*/ 18 h 304"/>
                <a:gd name="T64" fmla="*/ 175 w 307"/>
                <a:gd name="T65" fmla="*/ 29 h 304"/>
                <a:gd name="T66" fmla="*/ 195 w 307"/>
                <a:gd name="T67" fmla="*/ 40 h 304"/>
                <a:gd name="T68" fmla="*/ 213 w 307"/>
                <a:gd name="T69" fmla="*/ 62 h 304"/>
                <a:gd name="T70" fmla="*/ 221 w 307"/>
                <a:gd name="T71" fmla="*/ 80 h 304"/>
                <a:gd name="T72" fmla="*/ 228 w 307"/>
                <a:gd name="T73" fmla="*/ 105 h 304"/>
                <a:gd name="T74" fmla="*/ 228 w 307"/>
                <a:gd name="T75" fmla="*/ 140 h 304"/>
                <a:gd name="T76" fmla="*/ 221 w 307"/>
                <a:gd name="T77" fmla="*/ 164 h 304"/>
                <a:gd name="T78" fmla="*/ 213 w 307"/>
                <a:gd name="T79" fmla="*/ 183 h 304"/>
                <a:gd name="T80" fmla="*/ 195 w 307"/>
                <a:gd name="T81" fmla="*/ 205 h 304"/>
                <a:gd name="T82" fmla="*/ 175 w 307"/>
                <a:gd name="T83" fmla="*/ 216 h 304"/>
                <a:gd name="T84" fmla="*/ 147 w 307"/>
                <a:gd name="T85" fmla="*/ 227 h 304"/>
                <a:gd name="T86" fmla="*/ 120 w 307"/>
                <a:gd name="T87" fmla="*/ 232 h 304"/>
                <a:gd name="T88" fmla="*/ 94 w 307"/>
                <a:gd name="T89" fmla="*/ 227 h 304"/>
                <a:gd name="T90" fmla="*/ 66 w 307"/>
                <a:gd name="T91" fmla="*/ 218 h 304"/>
                <a:gd name="T92" fmla="*/ 48 w 307"/>
                <a:gd name="T93" fmla="*/ 205 h 304"/>
                <a:gd name="T94" fmla="*/ 31 w 307"/>
                <a:gd name="T95" fmla="*/ 183 h 304"/>
                <a:gd name="T96" fmla="*/ 18 w 307"/>
                <a:gd name="T97" fmla="*/ 155 h 304"/>
                <a:gd name="T98" fmla="*/ 13 w 307"/>
                <a:gd name="T99" fmla="*/ 134 h 30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07"/>
                <a:gd name="T151" fmla="*/ 0 h 304"/>
                <a:gd name="T152" fmla="*/ 307 w 307"/>
                <a:gd name="T153" fmla="*/ 304 h 30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07" h="304">
                  <a:moveTo>
                    <a:pt x="0" y="152"/>
                  </a:moveTo>
                  <a:lnTo>
                    <a:pt x="0" y="166"/>
                  </a:lnTo>
                  <a:lnTo>
                    <a:pt x="3" y="174"/>
                  </a:lnTo>
                  <a:lnTo>
                    <a:pt x="3" y="185"/>
                  </a:lnTo>
                  <a:lnTo>
                    <a:pt x="6" y="191"/>
                  </a:lnTo>
                  <a:lnTo>
                    <a:pt x="6" y="199"/>
                  </a:lnTo>
                  <a:lnTo>
                    <a:pt x="11" y="210"/>
                  </a:lnTo>
                  <a:lnTo>
                    <a:pt x="14" y="218"/>
                  </a:lnTo>
                  <a:lnTo>
                    <a:pt x="22" y="232"/>
                  </a:lnTo>
                  <a:lnTo>
                    <a:pt x="28" y="238"/>
                  </a:lnTo>
                  <a:lnTo>
                    <a:pt x="31" y="243"/>
                  </a:lnTo>
                  <a:lnTo>
                    <a:pt x="36" y="249"/>
                  </a:lnTo>
                  <a:lnTo>
                    <a:pt x="39" y="254"/>
                  </a:lnTo>
                  <a:lnTo>
                    <a:pt x="50" y="265"/>
                  </a:lnTo>
                  <a:lnTo>
                    <a:pt x="56" y="268"/>
                  </a:lnTo>
                  <a:lnTo>
                    <a:pt x="61" y="274"/>
                  </a:lnTo>
                  <a:lnTo>
                    <a:pt x="67" y="276"/>
                  </a:lnTo>
                  <a:lnTo>
                    <a:pt x="72" y="282"/>
                  </a:lnTo>
                  <a:lnTo>
                    <a:pt x="86" y="290"/>
                  </a:lnTo>
                  <a:lnTo>
                    <a:pt x="94" y="293"/>
                  </a:lnTo>
                  <a:lnTo>
                    <a:pt x="105" y="298"/>
                  </a:lnTo>
                  <a:lnTo>
                    <a:pt x="114" y="298"/>
                  </a:lnTo>
                  <a:lnTo>
                    <a:pt x="119" y="301"/>
                  </a:lnTo>
                  <a:lnTo>
                    <a:pt x="130" y="301"/>
                  </a:lnTo>
                  <a:lnTo>
                    <a:pt x="139" y="304"/>
                  </a:lnTo>
                  <a:lnTo>
                    <a:pt x="166" y="304"/>
                  </a:lnTo>
                  <a:lnTo>
                    <a:pt x="175" y="301"/>
                  </a:lnTo>
                  <a:lnTo>
                    <a:pt x="186" y="301"/>
                  </a:lnTo>
                  <a:lnTo>
                    <a:pt x="191" y="298"/>
                  </a:lnTo>
                  <a:lnTo>
                    <a:pt x="199" y="298"/>
                  </a:lnTo>
                  <a:lnTo>
                    <a:pt x="205" y="296"/>
                  </a:lnTo>
                  <a:lnTo>
                    <a:pt x="213" y="293"/>
                  </a:lnTo>
                  <a:lnTo>
                    <a:pt x="233" y="285"/>
                  </a:lnTo>
                  <a:lnTo>
                    <a:pt x="241" y="279"/>
                  </a:lnTo>
                  <a:lnTo>
                    <a:pt x="252" y="268"/>
                  </a:lnTo>
                  <a:lnTo>
                    <a:pt x="258" y="265"/>
                  </a:lnTo>
                  <a:lnTo>
                    <a:pt x="260" y="260"/>
                  </a:lnTo>
                  <a:lnTo>
                    <a:pt x="271" y="249"/>
                  </a:lnTo>
                  <a:lnTo>
                    <a:pt x="274" y="243"/>
                  </a:lnTo>
                  <a:lnTo>
                    <a:pt x="280" y="238"/>
                  </a:lnTo>
                  <a:lnTo>
                    <a:pt x="282" y="232"/>
                  </a:lnTo>
                  <a:lnTo>
                    <a:pt x="288" y="227"/>
                  </a:lnTo>
                  <a:lnTo>
                    <a:pt x="293" y="218"/>
                  </a:lnTo>
                  <a:lnTo>
                    <a:pt x="296" y="210"/>
                  </a:lnTo>
                  <a:lnTo>
                    <a:pt x="302" y="199"/>
                  </a:lnTo>
                  <a:lnTo>
                    <a:pt x="302" y="191"/>
                  </a:lnTo>
                  <a:lnTo>
                    <a:pt x="305" y="185"/>
                  </a:lnTo>
                  <a:lnTo>
                    <a:pt x="305" y="174"/>
                  </a:lnTo>
                  <a:lnTo>
                    <a:pt x="307" y="166"/>
                  </a:lnTo>
                  <a:lnTo>
                    <a:pt x="307" y="138"/>
                  </a:lnTo>
                  <a:lnTo>
                    <a:pt x="305" y="130"/>
                  </a:lnTo>
                  <a:lnTo>
                    <a:pt x="305" y="119"/>
                  </a:lnTo>
                  <a:lnTo>
                    <a:pt x="302" y="113"/>
                  </a:lnTo>
                  <a:lnTo>
                    <a:pt x="302" y="105"/>
                  </a:lnTo>
                  <a:lnTo>
                    <a:pt x="296" y="94"/>
                  </a:lnTo>
                  <a:lnTo>
                    <a:pt x="293" y="85"/>
                  </a:lnTo>
                  <a:lnTo>
                    <a:pt x="288" y="77"/>
                  </a:lnTo>
                  <a:lnTo>
                    <a:pt x="282" y="72"/>
                  </a:lnTo>
                  <a:lnTo>
                    <a:pt x="280" y="66"/>
                  </a:lnTo>
                  <a:lnTo>
                    <a:pt x="274" y="61"/>
                  </a:lnTo>
                  <a:lnTo>
                    <a:pt x="271" y="55"/>
                  </a:lnTo>
                  <a:lnTo>
                    <a:pt x="260" y="44"/>
                  </a:lnTo>
                  <a:lnTo>
                    <a:pt x="258" y="38"/>
                  </a:lnTo>
                  <a:lnTo>
                    <a:pt x="252" y="36"/>
                  </a:lnTo>
                  <a:lnTo>
                    <a:pt x="241" y="25"/>
                  </a:lnTo>
                  <a:lnTo>
                    <a:pt x="233" y="19"/>
                  </a:lnTo>
                  <a:lnTo>
                    <a:pt x="213" y="11"/>
                  </a:lnTo>
                  <a:lnTo>
                    <a:pt x="205" y="8"/>
                  </a:lnTo>
                  <a:lnTo>
                    <a:pt x="199" y="5"/>
                  </a:lnTo>
                  <a:lnTo>
                    <a:pt x="191" y="5"/>
                  </a:lnTo>
                  <a:lnTo>
                    <a:pt x="186" y="2"/>
                  </a:lnTo>
                  <a:lnTo>
                    <a:pt x="175" y="2"/>
                  </a:lnTo>
                  <a:lnTo>
                    <a:pt x="166" y="0"/>
                  </a:lnTo>
                  <a:lnTo>
                    <a:pt x="139" y="0"/>
                  </a:lnTo>
                  <a:lnTo>
                    <a:pt x="130" y="2"/>
                  </a:lnTo>
                  <a:lnTo>
                    <a:pt x="119" y="2"/>
                  </a:lnTo>
                  <a:lnTo>
                    <a:pt x="114" y="5"/>
                  </a:lnTo>
                  <a:lnTo>
                    <a:pt x="105" y="5"/>
                  </a:lnTo>
                  <a:lnTo>
                    <a:pt x="94" y="11"/>
                  </a:lnTo>
                  <a:lnTo>
                    <a:pt x="86" y="14"/>
                  </a:lnTo>
                  <a:lnTo>
                    <a:pt x="72" y="22"/>
                  </a:lnTo>
                  <a:lnTo>
                    <a:pt x="67" y="27"/>
                  </a:lnTo>
                  <a:lnTo>
                    <a:pt x="61" y="30"/>
                  </a:lnTo>
                  <a:lnTo>
                    <a:pt x="56" y="36"/>
                  </a:lnTo>
                  <a:lnTo>
                    <a:pt x="50" y="38"/>
                  </a:lnTo>
                  <a:lnTo>
                    <a:pt x="39" y="50"/>
                  </a:lnTo>
                  <a:lnTo>
                    <a:pt x="36" y="55"/>
                  </a:lnTo>
                  <a:lnTo>
                    <a:pt x="31" y="61"/>
                  </a:lnTo>
                  <a:lnTo>
                    <a:pt x="28" y="66"/>
                  </a:lnTo>
                  <a:lnTo>
                    <a:pt x="22" y="72"/>
                  </a:lnTo>
                  <a:lnTo>
                    <a:pt x="14" y="85"/>
                  </a:lnTo>
                  <a:lnTo>
                    <a:pt x="11" y="94"/>
                  </a:lnTo>
                  <a:lnTo>
                    <a:pt x="6" y="105"/>
                  </a:lnTo>
                  <a:lnTo>
                    <a:pt x="6" y="113"/>
                  </a:lnTo>
                  <a:lnTo>
                    <a:pt x="3" y="119"/>
                  </a:lnTo>
                  <a:lnTo>
                    <a:pt x="3" y="130"/>
                  </a:lnTo>
                  <a:lnTo>
                    <a:pt x="0" y="138"/>
                  </a:lnTo>
                  <a:lnTo>
                    <a:pt x="0" y="152"/>
                  </a:lnTo>
                  <a:lnTo>
                    <a:pt x="17" y="152"/>
                  </a:lnTo>
                  <a:lnTo>
                    <a:pt x="17" y="138"/>
                  </a:lnTo>
                  <a:lnTo>
                    <a:pt x="20" y="130"/>
                  </a:lnTo>
                  <a:lnTo>
                    <a:pt x="20" y="124"/>
                  </a:lnTo>
                  <a:lnTo>
                    <a:pt x="22" y="119"/>
                  </a:lnTo>
                  <a:lnTo>
                    <a:pt x="22" y="110"/>
                  </a:lnTo>
                  <a:lnTo>
                    <a:pt x="28" y="99"/>
                  </a:lnTo>
                  <a:lnTo>
                    <a:pt x="31" y="91"/>
                  </a:lnTo>
                  <a:lnTo>
                    <a:pt x="33" y="83"/>
                  </a:lnTo>
                  <a:lnTo>
                    <a:pt x="39" y="77"/>
                  </a:lnTo>
                  <a:lnTo>
                    <a:pt x="42" y="72"/>
                  </a:lnTo>
                  <a:lnTo>
                    <a:pt x="47" y="66"/>
                  </a:lnTo>
                  <a:lnTo>
                    <a:pt x="50" y="61"/>
                  </a:lnTo>
                  <a:lnTo>
                    <a:pt x="61" y="50"/>
                  </a:lnTo>
                  <a:lnTo>
                    <a:pt x="67" y="47"/>
                  </a:lnTo>
                  <a:lnTo>
                    <a:pt x="72" y="41"/>
                  </a:lnTo>
                  <a:lnTo>
                    <a:pt x="78" y="38"/>
                  </a:lnTo>
                  <a:lnTo>
                    <a:pt x="83" y="33"/>
                  </a:lnTo>
                  <a:lnTo>
                    <a:pt x="92" y="30"/>
                  </a:lnTo>
                  <a:lnTo>
                    <a:pt x="100" y="27"/>
                  </a:lnTo>
                  <a:lnTo>
                    <a:pt x="111" y="22"/>
                  </a:lnTo>
                  <a:lnTo>
                    <a:pt x="119" y="22"/>
                  </a:lnTo>
                  <a:lnTo>
                    <a:pt x="125" y="19"/>
                  </a:lnTo>
                  <a:lnTo>
                    <a:pt x="130" y="19"/>
                  </a:lnTo>
                  <a:lnTo>
                    <a:pt x="139" y="16"/>
                  </a:lnTo>
                  <a:lnTo>
                    <a:pt x="152" y="16"/>
                  </a:lnTo>
                  <a:lnTo>
                    <a:pt x="166" y="16"/>
                  </a:lnTo>
                  <a:lnTo>
                    <a:pt x="175" y="19"/>
                  </a:lnTo>
                  <a:lnTo>
                    <a:pt x="180" y="19"/>
                  </a:lnTo>
                  <a:lnTo>
                    <a:pt x="186" y="22"/>
                  </a:lnTo>
                  <a:lnTo>
                    <a:pt x="194" y="22"/>
                  </a:lnTo>
                  <a:lnTo>
                    <a:pt x="199" y="25"/>
                  </a:lnTo>
                  <a:lnTo>
                    <a:pt x="208" y="27"/>
                  </a:lnTo>
                  <a:lnTo>
                    <a:pt x="222" y="36"/>
                  </a:lnTo>
                  <a:lnTo>
                    <a:pt x="230" y="41"/>
                  </a:lnTo>
                  <a:lnTo>
                    <a:pt x="235" y="41"/>
                  </a:lnTo>
                  <a:lnTo>
                    <a:pt x="241" y="47"/>
                  </a:lnTo>
                  <a:lnTo>
                    <a:pt x="246" y="50"/>
                  </a:lnTo>
                  <a:lnTo>
                    <a:pt x="249" y="55"/>
                  </a:lnTo>
                  <a:lnTo>
                    <a:pt x="260" y="66"/>
                  </a:lnTo>
                  <a:lnTo>
                    <a:pt x="263" y="72"/>
                  </a:lnTo>
                  <a:lnTo>
                    <a:pt x="269" y="77"/>
                  </a:lnTo>
                  <a:lnTo>
                    <a:pt x="271" y="83"/>
                  </a:lnTo>
                  <a:lnTo>
                    <a:pt x="277" y="88"/>
                  </a:lnTo>
                  <a:lnTo>
                    <a:pt x="277" y="91"/>
                  </a:lnTo>
                  <a:lnTo>
                    <a:pt x="280" y="99"/>
                  </a:lnTo>
                  <a:lnTo>
                    <a:pt x="285" y="110"/>
                  </a:lnTo>
                  <a:lnTo>
                    <a:pt x="285" y="119"/>
                  </a:lnTo>
                  <a:lnTo>
                    <a:pt x="288" y="124"/>
                  </a:lnTo>
                  <a:lnTo>
                    <a:pt x="288" y="130"/>
                  </a:lnTo>
                  <a:lnTo>
                    <a:pt x="291" y="138"/>
                  </a:lnTo>
                  <a:lnTo>
                    <a:pt x="291" y="152"/>
                  </a:lnTo>
                  <a:lnTo>
                    <a:pt x="291" y="166"/>
                  </a:lnTo>
                  <a:lnTo>
                    <a:pt x="288" y="174"/>
                  </a:lnTo>
                  <a:lnTo>
                    <a:pt x="288" y="179"/>
                  </a:lnTo>
                  <a:lnTo>
                    <a:pt x="285" y="185"/>
                  </a:lnTo>
                  <a:lnTo>
                    <a:pt x="285" y="193"/>
                  </a:lnTo>
                  <a:lnTo>
                    <a:pt x="280" y="204"/>
                  </a:lnTo>
                  <a:lnTo>
                    <a:pt x="277" y="213"/>
                  </a:lnTo>
                  <a:lnTo>
                    <a:pt x="277" y="215"/>
                  </a:lnTo>
                  <a:lnTo>
                    <a:pt x="271" y="221"/>
                  </a:lnTo>
                  <a:lnTo>
                    <a:pt x="269" y="227"/>
                  </a:lnTo>
                  <a:lnTo>
                    <a:pt x="263" y="232"/>
                  </a:lnTo>
                  <a:lnTo>
                    <a:pt x="260" y="238"/>
                  </a:lnTo>
                  <a:lnTo>
                    <a:pt x="249" y="249"/>
                  </a:lnTo>
                  <a:lnTo>
                    <a:pt x="246" y="254"/>
                  </a:lnTo>
                  <a:lnTo>
                    <a:pt x="241" y="257"/>
                  </a:lnTo>
                  <a:lnTo>
                    <a:pt x="235" y="262"/>
                  </a:lnTo>
                  <a:lnTo>
                    <a:pt x="230" y="262"/>
                  </a:lnTo>
                  <a:lnTo>
                    <a:pt x="222" y="268"/>
                  </a:lnTo>
                  <a:lnTo>
                    <a:pt x="208" y="276"/>
                  </a:lnTo>
                  <a:lnTo>
                    <a:pt x="199" y="279"/>
                  </a:lnTo>
                  <a:lnTo>
                    <a:pt x="194" y="282"/>
                  </a:lnTo>
                  <a:lnTo>
                    <a:pt x="186" y="282"/>
                  </a:lnTo>
                  <a:lnTo>
                    <a:pt x="180" y="285"/>
                  </a:lnTo>
                  <a:lnTo>
                    <a:pt x="175" y="285"/>
                  </a:lnTo>
                  <a:lnTo>
                    <a:pt x="166" y="287"/>
                  </a:lnTo>
                  <a:lnTo>
                    <a:pt x="152" y="287"/>
                  </a:lnTo>
                  <a:lnTo>
                    <a:pt x="139" y="287"/>
                  </a:lnTo>
                  <a:lnTo>
                    <a:pt x="130" y="285"/>
                  </a:lnTo>
                  <a:lnTo>
                    <a:pt x="125" y="285"/>
                  </a:lnTo>
                  <a:lnTo>
                    <a:pt x="119" y="282"/>
                  </a:lnTo>
                  <a:lnTo>
                    <a:pt x="111" y="282"/>
                  </a:lnTo>
                  <a:lnTo>
                    <a:pt x="100" y="276"/>
                  </a:lnTo>
                  <a:lnTo>
                    <a:pt x="92" y="274"/>
                  </a:lnTo>
                  <a:lnTo>
                    <a:pt x="83" y="271"/>
                  </a:lnTo>
                  <a:lnTo>
                    <a:pt x="78" y="265"/>
                  </a:lnTo>
                  <a:lnTo>
                    <a:pt x="72" y="262"/>
                  </a:lnTo>
                  <a:lnTo>
                    <a:pt x="67" y="257"/>
                  </a:lnTo>
                  <a:lnTo>
                    <a:pt x="61" y="254"/>
                  </a:lnTo>
                  <a:lnTo>
                    <a:pt x="50" y="243"/>
                  </a:lnTo>
                  <a:lnTo>
                    <a:pt x="47" y="238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3" y="221"/>
                  </a:lnTo>
                  <a:lnTo>
                    <a:pt x="31" y="213"/>
                  </a:lnTo>
                  <a:lnTo>
                    <a:pt x="28" y="204"/>
                  </a:lnTo>
                  <a:lnTo>
                    <a:pt x="22" y="193"/>
                  </a:lnTo>
                  <a:lnTo>
                    <a:pt x="22" y="185"/>
                  </a:lnTo>
                  <a:lnTo>
                    <a:pt x="20" y="179"/>
                  </a:lnTo>
                  <a:lnTo>
                    <a:pt x="20" y="174"/>
                  </a:lnTo>
                  <a:lnTo>
                    <a:pt x="17" y="166"/>
                  </a:lnTo>
                  <a:lnTo>
                    <a:pt x="17" y="152"/>
                  </a:lnTo>
                  <a:lnTo>
                    <a:pt x="0" y="152"/>
                  </a:lnTo>
                  <a:close/>
                </a:path>
              </a:pathLst>
            </a:custGeom>
            <a:solidFill>
              <a:srgbClr val="000000"/>
            </a:solidFill>
            <a:ln w="31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3615" name="Rectangle 19"/>
            <p:cNvSpPr>
              <a:spLocks noChangeArrowheads="1"/>
            </p:cNvSpPr>
            <p:nvPr/>
          </p:nvSpPr>
          <p:spPr bwMode="auto">
            <a:xfrm>
              <a:off x="1988" y="3019"/>
              <a:ext cx="118" cy="1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600" b="0">
                  <a:solidFill>
                    <a:srgbClr val="000000"/>
                  </a:solidFill>
                  <a:latin typeface="Arial" charset="0"/>
                </a:rPr>
                <a:t>M</a:t>
              </a:r>
              <a:endParaRPr lang="de-DE" sz="1600" b="0">
                <a:latin typeface="Arial" charset="0"/>
              </a:endParaRPr>
            </a:p>
          </p:txBody>
        </p:sp>
        <p:sp>
          <p:nvSpPr>
            <p:cNvPr id="23616" name="Text Box 20"/>
            <p:cNvSpPr txBox="1">
              <a:spLocks noChangeArrowheads="1"/>
            </p:cNvSpPr>
            <p:nvPr/>
          </p:nvSpPr>
          <p:spPr bwMode="auto">
            <a:xfrm>
              <a:off x="2181" y="2411"/>
              <a:ext cx="214" cy="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de-DE" sz="1800" b="0">
                  <a:latin typeface="Arial" charset="0"/>
                </a:rPr>
                <a:t>1</a:t>
              </a:r>
            </a:p>
          </p:txBody>
        </p:sp>
        <p:sp>
          <p:nvSpPr>
            <p:cNvPr id="23617" name="Text Box 21"/>
            <p:cNvSpPr txBox="1">
              <a:spLocks noChangeArrowheads="1"/>
            </p:cNvSpPr>
            <p:nvPr/>
          </p:nvSpPr>
          <p:spPr bwMode="auto">
            <a:xfrm>
              <a:off x="2182" y="2951"/>
              <a:ext cx="213" cy="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de-DE" sz="1800" b="0">
                  <a:latin typeface="Arial" charset="0"/>
                </a:rPr>
                <a:t>n</a:t>
              </a:r>
            </a:p>
          </p:txBody>
        </p:sp>
        <p:sp>
          <p:nvSpPr>
            <p:cNvPr id="23618" name="Rectangle 22"/>
            <p:cNvSpPr>
              <a:spLocks noChangeArrowheads="1"/>
            </p:cNvSpPr>
            <p:nvPr/>
          </p:nvSpPr>
          <p:spPr bwMode="auto">
            <a:xfrm>
              <a:off x="2044" y="3273"/>
              <a:ext cx="127" cy="2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2500" b="0">
                  <a:solidFill>
                    <a:srgbClr val="000000"/>
                  </a:solidFill>
                  <a:latin typeface="Symbol" pitchFamily="18" charset="2"/>
                </a:rPr>
                <a:t>m</a:t>
              </a:r>
              <a:endParaRPr lang="de-DE" sz="2500" b="0">
                <a:latin typeface="Arial" charset="0"/>
              </a:endParaRPr>
            </a:p>
          </p:txBody>
        </p:sp>
        <p:sp>
          <p:nvSpPr>
            <p:cNvPr id="23619" name="Text Box 23"/>
            <p:cNvSpPr txBox="1">
              <a:spLocks noChangeArrowheads="1"/>
            </p:cNvSpPr>
            <p:nvPr/>
          </p:nvSpPr>
          <p:spPr bwMode="auto">
            <a:xfrm>
              <a:off x="1355" y="3063"/>
              <a:ext cx="341" cy="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de-DE" sz="1800" b="0">
                  <a:latin typeface="Arial" charset="0"/>
                </a:rPr>
                <a:t>p</a:t>
              </a:r>
              <a:r>
                <a:rPr lang="de-DE" sz="1800" b="0" baseline="-25000">
                  <a:latin typeface="Arial" charset="0"/>
                </a:rPr>
                <a:t>B</a:t>
              </a:r>
              <a:r>
                <a:rPr lang="de-DE" sz="1800" b="0" baseline="-50000">
                  <a:latin typeface="Arial" charset="0"/>
                </a:rPr>
                <a:t>1</a:t>
              </a:r>
              <a:endParaRPr lang="de-DE" sz="1800" b="0">
                <a:latin typeface="Arial" charset="0"/>
              </a:endParaRPr>
            </a:p>
          </p:txBody>
        </p:sp>
        <p:grpSp>
          <p:nvGrpSpPr>
            <p:cNvPr id="23620" name="Group 24"/>
            <p:cNvGrpSpPr>
              <a:grpSpLocks/>
            </p:cNvGrpSpPr>
            <p:nvPr/>
          </p:nvGrpSpPr>
          <p:grpSpPr bwMode="auto">
            <a:xfrm>
              <a:off x="1969" y="2606"/>
              <a:ext cx="156" cy="428"/>
              <a:chOff x="1862" y="1480"/>
              <a:chExt cx="156" cy="428"/>
            </a:xfrm>
          </p:grpSpPr>
          <p:sp>
            <p:nvSpPr>
              <p:cNvPr id="23624" name="Text Box 25"/>
              <p:cNvSpPr txBox="1">
                <a:spLocks noChangeArrowheads="1"/>
              </p:cNvSpPr>
              <p:nvPr/>
            </p:nvSpPr>
            <p:spPr bwMode="auto">
              <a:xfrm>
                <a:off x="1862" y="1480"/>
                <a:ext cx="156" cy="2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>
                  <a:lnSpc>
                    <a:spcPct val="50000"/>
                  </a:lnSpc>
                </a:pPr>
                <a:r>
                  <a:rPr lang="de-DE" sz="1600">
                    <a:latin typeface="Arial" charset="0"/>
                  </a:rPr>
                  <a:t>.</a:t>
                </a:r>
                <a:br>
                  <a:rPr lang="de-DE" sz="1600">
                    <a:latin typeface="Arial" charset="0"/>
                  </a:rPr>
                </a:br>
                <a:endParaRPr lang="de-DE" sz="1600">
                  <a:latin typeface="Arial" charset="0"/>
                </a:endParaRPr>
              </a:p>
            </p:txBody>
          </p:sp>
          <p:sp>
            <p:nvSpPr>
              <p:cNvPr id="23625" name="Text Box 26"/>
              <p:cNvSpPr txBox="1">
                <a:spLocks noChangeArrowheads="1"/>
              </p:cNvSpPr>
              <p:nvPr/>
            </p:nvSpPr>
            <p:spPr bwMode="auto">
              <a:xfrm>
                <a:off x="1862" y="1570"/>
                <a:ext cx="156" cy="2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>
                  <a:lnSpc>
                    <a:spcPct val="50000"/>
                  </a:lnSpc>
                </a:pPr>
                <a:r>
                  <a:rPr lang="de-DE" sz="1600">
                    <a:latin typeface="Arial" charset="0"/>
                  </a:rPr>
                  <a:t>.</a:t>
                </a:r>
                <a:br>
                  <a:rPr lang="de-DE" sz="1600">
                    <a:latin typeface="Arial" charset="0"/>
                  </a:rPr>
                </a:br>
                <a:endParaRPr lang="de-DE" sz="1600">
                  <a:latin typeface="Arial" charset="0"/>
                </a:endParaRPr>
              </a:p>
            </p:txBody>
          </p:sp>
          <p:sp>
            <p:nvSpPr>
              <p:cNvPr id="23626" name="Text Box 27"/>
              <p:cNvSpPr txBox="1">
                <a:spLocks noChangeArrowheads="1"/>
              </p:cNvSpPr>
              <p:nvPr/>
            </p:nvSpPr>
            <p:spPr bwMode="auto">
              <a:xfrm>
                <a:off x="1862" y="1661"/>
                <a:ext cx="156" cy="2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>
                  <a:lnSpc>
                    <a:spcPct val="50000"/>
                  </a:lnSpc>
                </a:pPr>
                <a:r>
                  <a:rPr lang="de-DE" sz="1600">
                    <a:latin typeface="Arial" charset="0"/>
                  </a:rPr>
                  <a:t>.</a:t>
                </a:r>
                <a:br>
                  <a:rPr lang="de-DE" sz="1600">
                    <a:latin typeface="Arial" charset="0"/>
                  </a:rPr>
                </a:br>
                <a:endParaRPr lang="de-DE" sz="1600">
                  <a:latin typeface="Arial" charset="0"/>
                </a:endParaRPr>
              </a:p>
            </p:txBody>
          </p:sp>
        </p:grpSp>
        <p:grpSp>
          <p:nvGrpSpPr>
            <p:cNvPr id="23621" name="Group 28"/>
            <p:cNvGrpSpPr>
              <a:grpSpLocks/>
            </p:cNvGrpSpPr>
            <p:nvPr/>
          </p:nvGrpSpPr>
          <p:grpSpPr bwMode="auto">
            <a:xfrm>
              <a:off x="1417" y="2859"/>
              <a:ext cx="175" cy="247"/>
              <a:chOff x="3124" y="3104"/>
              <a:chExt cx="175" cy="247"/>
            </a:xfrm>
          </p:grpSpPr>
          <p:sp>
            <p:nvSpPr>
              <p:cNvPr id="23622" name="Freeform 29"/>
              <p:cNvSpPr>
                <a:spLocks/>
              </p:cNvSpPr>
              <p:nvPr/>
            </p:nvSpPr>
            <p:spPr bwMode="auto">
              <a:xfrm>
                <a:off x="3148" y="3104"/>
                <a:ext cx="151" cy="225"/>
              </a:xfrm>
              <a:custGeom>
                <a:avLst/>
                <a:gdLst>
                  <a:gd name="T0" fmla="*/ 151 w 151"/>
                  <a:gd name="T1" fmla="*/ 0 h 225"/>
                  <a:gd name="T2" fmla="*/ 54 w 151"/>
                  <a:gd name="T3" fmla="*/ 30 h 225"/>
                  <a:gd name="T4" fmla="*/ 9 w 151"/>
                  <a:gd name="T5" fmla="*/ 113 h 225"/>
                  <a:gd name="T6" fmla="*/ 1 w 151"/>
                  <a:gd name="T7" fmla="*/ 225 h 22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1"/>
                  <a:gd name="T13" fmla="*/ 0 h 225"/>
                  <a:gd name="T14" fmla="*/ 151 w 151"/>
                  <a:gd name="T15" fmla="*/ 225 h 22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1" h="225">
                    <a:moveTo>
                      <a:pt x="151" y="0"/>
                    </a:moveTo>
                    <a:cubicBezTo>
                      <a:pt x="114" y="5"/>
                      <a:pt x="78" y="11"/>
                      <a:pt x="54" y="30"/>
                    </a:cubicBezTo>
                    <a:cubicBezTo>
                      <a:pt x="30" y="49"/>
                      <a:pt x="18" y="81"/>
                      <a:pt x="9" y="113"/>
                    </a:cubicBezTo>
                    <a:cubicBezTo>
                      <a:pt x="0" y="145"/>
                      <a:pt x="2" y="206"/>
                      <a:pt x="1" y="225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3623" name="Freeform 30"/>
              <p:cNvSpPr>
                <a:spLocks/>
              </p:cNvSpPr>
              <p:nvPr/>
            </p:nvSpPr>
            <p:spPr bwMode="auto">
              <a:xfrm rot="5400000">
                <a:off x="3111" y="3285"/>
                <a:ext cx="79" cy="53"/>
              </a:xfrm>
              <a:custGeom>
                <a:avLst/>
                <a:gdLst>
                  <a:gd name="T0" fmla="*/ 0 w 122"/>
                  <a:gd name="T1" fmla="*/ 0 h 53"/>
                  <a:gd name="T2" fmla="*/ 51 w 122"/>
                  <a:gd name="T3" fmla="*/ 25 h 53"/>
                  <a:gd name="T4" fmla="*/ 0 w 122"/>
                  <a:gd name="T5" fmla="*/ 53 h 53"/>
                  <a:gd name="T6" fmla="*/ 0 w 122"/>
                  <a:gd name="T7" fmla="*/ 0 h 5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2"/>
                  <a:gd name="T13" fmla="*/ 0 h 53"/>
                  <a:gd name="T14" fmla="*/ 122 w 122"/>
                  <a:gd name="T15" fmla="*/ 53 h 5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2" h="53">
                    <a:moveTo>
                      <a:pt x="0" y="0"/>
                    </a:moveTo>
                    <a:lnTo>
                      <a:pt x="122" y="25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5F5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</p:grpSp>
      <p:sp>
        <p:nvSpPr>
          <p:cNvPr id="23565" name="Rectangle 31"/>
          <p:cNvSpPr>
            <a:spLocks noChangeArrowheads="1"/>
          </p:cNvSpPr>
          <p:nvPr/>
        </p:nvSpPr>
        <p:spPr bwMode="auto">
          <a:xfrm>
            <a:off x="4761626" y="2669203"/>
            <a:ext cx="963405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de-DE" sz="2300" b="0">
                <a:solidFill>
                  <a:srgbClr val="000000"/>
                </a:solidFill>
                <a:latin typeface="Symbol" pitchFamily="18" charset="2"/>
              </a:rPr>
              <a:t>l</a:t>
            </a:r>
            <a:r>
              <a:rPr lang="de-DE" sz="2300" b="0" baseline="-25000">
                <a:solidFill>
                  <a:srgbClr val="000000"/>
                </a:solidFill>
                <a:latin typeface="Arial" charset="0"/>
              </a:rPr>
              <a:t>2</a:t>
            </a:r>
            <a:r>
              <a:rPr lang="de-DE" sz="2300" b="0">
                <a:solidFill>
                  <a:srgbClr val="000000"/>
                </a:solidFill>
                <a:latin typeface="Symbol" pitchFamily="18" charset="2"/>
              </a:rPr>
              <a:t> = 2 l</a:t>
            </a:r>
          </a:p>
        </p:txBody>
      </p:sp>
      <p:sp>
        <p:nvSpPr>
          <p:cNvPr id="23566" name="AutoShape 32"/>
          <p:cNvSpPr>
            <a:spLocks noChangeArrowheads="1"/>
          </p:cNvSpPr>
          <p:nvPr/>
        </p:nvSpPr>
        <p:spPr bwMode="auto">
          <a:xfrm>
            <a:off x="5790095" y="2378293"/>
            <a:ext cx="727185" cy="1365701"/>
          </a:xfrm>
          <a:prstGeom prst="roundRect">
            <a:avLst>
              <a:gd name="adj" fmla="val 11315"/>
            </a:avLst>
          </a:prstGeom>
          <a:solidFill>
            <a:schemeClr val="bg1"/>
          </a:solidFill>
          <a:ln w="0">
            <a:solidFill>
              <a:srgbClr val="000000"/>
            </a:solidFill>
            <a:prstDash val="sysDot"/>
            <a:round/>
            <a:headEnd/>
            <a:tailEnd/>
          </a:ln>
        </p:spPr>
        <p:txBody>
          <a:bodyPr/>
          <a:lstStyle/>
          <a:p>
            <a:pPr eaLnBrk="1" hangingPunct="1"/>
            <a:endParaRPr lang="de-DE" sz="1600" b="0">
              <a:latin typeface="Arial" charset="0"/>
            </a:endParaRPr>
          </a:p>
        </p:txBody>
      </p:sp>
      <p:grpSp>
        <p:nvGrpSpPr>
          <p:cNvPr id="23567" name="Group 33"/>
          <p:cNvGrpSpPr>
            <a:grpSpLocks/>
          </p:cNvGrpSpPr>
          <p:nvPr/>
        </p:nvGrpSpPr>
        <p:grpSpPr bwMode="auto">
          <a:xfrm>
            <a:off x="4853115" y="3026032"/>
            <a:ext cx="687750" cy="75952"/>
            <a:chOff x="1219" y="2772"/>
            <a:chExt cx="472" cy="53"/>
          </a:xfrm>
        </p:grpSpPr>
        <p:sp>
          <p:nvSpPr>
            <p:cNvPr id="23607" name="Freeform 34"/>
            <p:cNvSpPr>
              <a:spLocks/>
            </p:cNvSpPr>
            <p:nvPr/>
          </p:nvSpPr>
          <p:spPr bwMode="auto">
            <a:xfrm>
              <a:off x="1219" y="2792"/>
              <a:ext cx="450" cy="17"/>
            </a:xfrm>
            <a:custGeom>
              <a:avLst/>
              <a:gdLst>
                <a:gd name="T0" fmla="*/ 4 w 695"/>
                <a:gd name="T1" fmla="*/ 0 h 17"/>
                <a:gd name="T2" fmla="*/ 1 w 695"/>
                <a:gd name="T3" fmla="*/ 0 h 17"/>
                <a:gd name="T4" fmla="*/ 1 w 695"/>
                <a:gd name="T5" fmla="*/ 3 h 17"/>
                <a:gd name="T6" fmla="*/ 0 w 695"/>
                <a:gd name="T7" fmla="*/ 3 h 17"/>
                <a:gd name="T8" fmla="*/ 0 w 695"/>
                <a:gd name="T9" fmla="*/ 14 h 17"/>
                <a:gd name="T10" fmla="*/ 1 w 695"/>
                <a:gd name="T11" fmla="*/ 14 h 17"/>
                <a:gd name="T12" fmla="*/ 1 w 695"/>
                <a:gd name="T13" fmla="*/ 17 h 17"/>
                <a:gd name="T14" fmla="*/ 290 w 695"/>
                <a:gd name="T15" fmla="*/ 17 h 17"/>
                <a:gd name="T16" fmla="*/ 290 w 695"/>
                <a:gd name="T17" fmla="*/ 14 h 17"/>
                <a:gd name="T18" fmla="*/ 291 w 695"/>
                <a:gd name="T19" fmla="*/ 14 h 17"/>
                <a:gd name="T20" fmla="*/ 291 w 695"/>
                <a:gd name="T21" fmla="*/ 3 h 17"/>
                <a:gd name="T22" fmla="*/ 290 w 695"/>
                <a:gd name="T23" fmla="*/ 3 h 17"/>
                <a:gd name="T24" fmla="*/ 290 w 695"/>
                <a:gd name="T25" fmla="*/ 0 h 17"/>
                <a:gd name="T26" fmla="*/ 288 w 695"/>
                <a:gd name="T27" fmla="*/ 0 h 17"/>
                <a:gd name="T28" fmla="*/ 4 w 695"/>
                <a:gd name="T29" fmla="*/ 0 h 1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95"/>
                <a:gd name="T46" fmla="*/ 0 h 17"/>
                <a:gd name="T47" fmla="*/ 695 w 695"/>
                <a:gd name="T48" fmla="*/ 17 h 1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95" h="17">
                  <a:moveTo>
                    <a:pt x="9" y="0"/>
                  </a:moveTo>
                  <a:lnTo>
                    <a:pt x="3" y="0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17"/>
                  </a:lnTo>
                  <a:lnTo>
                    <a:pt x="692" y="17"/>
                  </a:lnTo>
                  <a:lnTo>
                    <a:pt x="692" y="14"/>
                  </a:lnTo>
                  <a:lnTo>
                    <a:pt x="695" y="14"/>
                  </a:lnTo>
                  <a:lnTo>
                    <a:pt x="695" y="3"/>
                  </a:lnTo>
                  <a:lnTo>
                    <a:pt x="692" y="3"/>
                  </a:lnTo>
                  <a:lnTo>
                    <a:pt x="692" y="0"/>
                  </a:lnTo>
                  <a:lnTo>
                    <a:pt x="687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3608" name="Freeform 35"/>
            <p:cNvSpPr>
              <a:spLocks/>
            </p:cNvSpPr>
            <p:nvPr/>
          </p:nvSpPr>
          <p:spPr bwMode="auto">
            <a:xfrm>
              <a:off x="1612" y="2772"/>
              <a:ext cx="79" cy="53"/>
            </a:xfrm>
            <a:custGeom>
              <a:avLst/>
              <a:gdLst>
                <a:gd name="T0" fmla="*/ 0 w 122"/>
                <a:gd name="T1" fmla="*/ 0 h 53"/>
                <a:gd name="T2" fmla="*/ 51 w 122"/>
                <a:gd name="T3" fmla="*/ 25 h 53"/>
                <a:gd name="T4" fmla="*/ 0 w 122"/>
                <a:gd name="T5" fmla="*/ 53 h 53"/>
                <a:gd name="T6" fmla="*/ 0 w 122"/>
                <a:gd name="T7" fmla="*/ 0 h 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"/>
                <a:gd name="T13" fmla="*/ 0 h 53"/>
                <a:gd name="T14" fmla="*/ 122 w 122"/>
                <a:gd name="T15" fmla="*/ 53 h 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" h="53">
                  <a:moveTo>
                    <a:pt x="0" y="0"/>
                  </a:moveTo>
                  <a:lnTo>
                    <a:pt x="122" y="25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5F5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23568" name="Freeform 36"/>
          <p:cNvSpPr>
            <a:spLocks/>
          </p:cNvSpPr>
          <p:nvPr/>
        </p:nvSpPr>
        <p:spPr bwMode="auto">
          <a:xfrm>
            <a:off x="5856346" y="2442779"/>
            <a:ext cx="397507" cy="391224"/>
          </a:xfrm>
          <a:custGeom>
            <a:avLst/>
            <a:gdLst>
              <a:gd name="T0" fmla="*/ 2 w 307"/>
              <a:gd name="T1" fmla="*/ 149 h 304"/>
              <a:gd name="T2" fmla="*/ 9 w 307"/>
              <a:gd name="T3" fmla="*/ 176 h 304"/>
              <a:gd name="T4" fmla="*/ 25 w 307"/>
              <a:gd name="T5" fmla="*/ 201 h 304"/>
              <a:gd name="T6" fmla="*/ 41 w 307"/>
              <a:gd name="T7" fmla="*/ 221 h 304"/>
              <a:gd name="T8" fmla="*/ 63 w 307"/>
              <a:gd name="T9" fmla="*/ 236 h 304"/>
              <a:gd name="T10" fmla="*/ 88 w 307"/>
              <a:gd name="T11" fmla="*/ 242 h 304"/>
              <a:gd name="T12" fmla="*/ 126 w 307"/>
              <a:gd name="T13" fmla="*/ 242 h 304"/>
              <a:gd name="T14" fmla="*/ 144 w 307"/>
              <a:gd name="T15" fmla="*/ 236 h 304"/>
              <a:gd name="T16" fmla="*/ 174 w 307"/>
              <a:gd name="T17" fmla="*/ 214 h 304"/>
              <a:gd name="T18" fmla="*/ 189 w 307"/>
              <a:gd name="T19" fmla="*/ 192 h 304"/>
              <a:gd name="T20" fmla="*/ 199 w 307"/>
              <a:gd name="T21" fmla="*/ 170 h 304"/>
              <a:gd name="T22" fmla="*/ 205 w 307"/>
              <a:gd name="T23" fmla="*/ 140 h 304"/>
              <a:gd name="T24" fmla="*/ 205 w 307"/>
              <a:gd name="T25" fmla="*/ 96 h 304"/>
              <a:gd name="T26" fmla="*/ 198 w 307"/>
              <a:gd name="T27" fmla="*/ 68 h 304"/>
              <a:gd name="T28" fmla="*/ 185 w 307"/>
              <a:gd name="T29" fmla="*/ 49 h 304"/>
              <a:gd name="T30" fmla="*/ 170 w 307"/>
              <a:gd name="T31" fmla="*/ 29 h 304"/>
              <a:gd name="T32" fmla="*/ 138 w 307"/>
              <a:gd name="T33" fmla="*/ 6 h 304"/>
              <a:gd name="T34" fmla="*/ 118 w 307"/>
              <a:gd name="T35" fmla="*/ 2 h 304"/>
              <a:gd name="T36" fmla="*/ 80 w 307"/>
              <a:gd name="T37" fmla="*/ 2 h 304"/>
              <a:gd name="T38" fmla="*/ 58 w 307"/>
              <a:gd name="T39" fmla="*/ 12 h 304"/>
              <a:gd name="T40" fmla="*/ 38 w 307"/>
              <a:gd name="T41" fmla="*/ 29 h 304"/>
              <a:gd name="T42" fmla="*/ 21 w 307"/>
              <a:gd name="T43" fmla="*/ 49 h 304"/>
              <a:gd name="T44" fmla="*/ 7 w 307"/>
              <a:gd name="T45" fmla="*/ 75 h 304"/>
              <a:gd name="T46" fmla="*/ 2 w 307"/>
              <a:gd name="T47" fmla="*/ 105 h 304"/>
              <a:gd name="T48" fmla="*/ 11 w 307"/>
              <a:gd name="T49" fmla="*/ 111 h 304"/>
              <a:gd name="T50" fmla="*/ 15 w 307"/>
              <a:gd name="T51" fmla="*/ 89 h 304"/>
              <a:gd name="T52" fmla="*/ 26 w 307"/>
              <a:gd name="T53" fmla="*/ 62 h 304"/>
              <a:gd name="T54" fmla="*/ 41 w 307"/>
              <a:gd name="T55" fmla="*/ 40 h 304"/>
              <a:gd name="T56" fmla="*/ 56 w 307"/>
              <a:gd name="T57" fmla="*/ 27 h 304"/>
              <a:gd name="T58" fmla="*/ 80 w 307"/>
              <a:gd name="T59" fmla="*/ 18 h 304"/>
              <a:gd name="T60" fmla="*/ 103 w 307"/>
              <a:gd name="T61" fmla="*/ 13 h 304"/>
              <a:gd name="T62" fmla="*/ 126 w 307"/>
              <a:gd name="T63" fmla="*/ 18 h 304"/>
              <a:gd name="T64" fmla="*/ 149 w 307"/>
              <a:gd name="T65" fmla="*/ 29 h 304"/>
              <a:gd name="T66" fmla="*/ 166 w 307"/>
              <a:gd name="T67" fmla="*/ 40 h 304"/>
              <a:gd name="T68" fmla="*/ 181 w 307"/>
              <a:gd name="T69" fmla="*/ 62 h 304"/>
              <a:gd name="T70" fmla="*/ 189 w 307"/>
              <a:gd name="T71" fmla="*/ 80 h 304"/>
              <a:gd name="T72" fmla="*/ 194 w 307"/>
              <a:gd name="T73" fmla="*/ 105 h 304"/>
              <a:gd name="T74" fmla="*/ 194 w 307"/>
              <a:gd name="T75" fmla="*/ 140 h 304"/>
              <a:gd name="T76" fmla="*/ 189 w 307"/>
              <a:gd name="T77" fmla="*/ 164 h 304"/>
              <a:gd name="T78" fmla="*/ 181 w 307"/>
              <a:gd name="T79" fmla="*/ 183 h 304"/>
              <a:gd name="T80" fmla="*/ 166 w 307"/>
              <a:gd name="T81" fmla="*/ 205 h 304"/>
              <a:gd name="T82" fmla="*/ 149 w 307"/>
              <a:gd name="T83" fmla="*/ 216 h 304"/>
              <a:gd name="T84" fmla="*/ 126 w 307"/>
              <a:gd name="T85" fmla="*/ 227 h 304"/>
              <a:gd name="T86" fmla="*/ 103 w 307"/>
              <a:gd name="T87" fmla="*/ 232 h 304"/>
              <a:gd name="T88" fmla="*/ 80 w 307"/>
              <a:gd name="T89" fmla="*/ 227 h 304"/>
              <a:gd name="T90" fmla="*/ 56 w 307"/>
              <a:gd name="T91" fmla="*/ 218 h 304"/>
              <a:gd name="T92" fmla="*/ 41 w 307"/>
              <a:gd name="T93" fmla="*/ 205 h 304"/>
              <a:gd name="T94" fmla="*/ 26 w 307"/>
              <a:gd name="T95" fmla="*/ 183 h 304"/>
              <a:gd name="T96" fmla="*/ 15 w 307"/>
              <a:gd name="T97" fmla="*/ 155 h 304"/>
              <a:gd name="T98" fmla="*/ 11 w 307"/>
              <a:gd name="T99" fmla="*/ 134 h 30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307"/>
              <a:gd name="T151" fmla="*/ 0 h 304"/>
              <a:gd name="T152" fmla="*/ 307 w 307"/>
              <a:gd name="T153" fmla="*/ 304 h 304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307" h="304">
                <a:moveTo>
                  <a:pt x="0" y="152"/>
                </a:moveTo>
                <a:lnTo>
                  <a:pt x="0" y="166"/>
                </a:lnTo>
                <a:lnTo>
                  <a:pt x="3" y="174"/>
                </a:lnTo>
                <a:lnTo>
                  <a:pt x="3" y="185"/>
                </a:lnTo>
                <a:lnTo>
                  <a:pt x="6" y="191"/>
                </a:lnTo>
                <a:lnTo>
                  <a:pt x="6" y="199"/>
                </a:lnTo>
                <a:lnTo>
                  <a:pt x="11" y="210"/>
                </a:lnTo>
                <a:lnTo>
                  <a:pt x="14" y="218"/>
                </a:lnTo>
                <a:lnTo>
                  <a:pt x="22" y="232"/>
                </a:lnTo>
                <a:lnTo>
                  <a:pt x="28" y="238"/>
                </a:lnTo>
                <a:lnTo>
                  <a:pt x="31" y="243"/>
                </a:lnTo>
                <a:lnTo>
                  <a:pt x="36" y="249"/>
                </a:lnTo>
                <a:lnTo>
                  <a:pt x="39" y="254"/>
                </a:lnTo>
                <a:lnTo>
                  <a:pt x="50" y="265"/>
                </a:lnTo>
                <a:lnTo>
                  <a:pt x="56" y="268"/>
                </a:lnTo>
                <a:lnTo>
                  <a:pt x="61" y="274"/>
                </a:lnTo>
                <a:lnTo>
                  <a:pt x="67" y="276"/>
                </a:lnTo>
                <a:lnTo>
                  <a:pt x="72" y="282"/>
                </a:lnTo>
                <a:lnTo>
                  <a:pt x="86" y="290"/>
                </a:lnTo>
                <a:lnTo>
                  <a:pt x="94" y="293"/>
                </a:lnTo>
                <a:lnTo>
                  <a:pt x="105" y="298"/>
                </a:lnTo>
                <a:lnTo>
                  <a:pt x="114" y="298"/>
                </a:lnTo>
                <a:lnTo>
                  <a:pt x="119" y="301"/>
                </a:lnTo>
                <a:lnTo>
                  <a:pt x="130" y="301"/>
                </a:lnTo>
                <a:lnTo>
                  <a:pt x="139" y="304"/>
                </a:lnTo>
                <a:lnTo>
                  <a:pt x="166" y="304"/>
                </a:lnTo>
                <a:lnTo>
                  <a:pt x="175" y="301"/>
                </a:lnTo>
                <a:lnTo>
                  <a:pt x="186" y="301"/>
                </a:lnTo>
                <a:lnTo>
                  <a:pt x="191" y="298"/>
                </a:lnTo>
                <a:lnTo>
                  <a:pt x="199" y="298"/>
                </a:lnTo>
                <a:lnTo>
                  <a:pt x="205" y="296"/>
                </a:lnTo>
                <a:lnTo>
                  <a:pt x="213" y="293"/>
                </a:lnTo>
                <a:lnTo>
                  <a:pt x="233" y="285"/>
                </a:lnTo>
                <a:lnTo>
                  <a:pt x="241" y="279"/>
                </a:lnTo>
                <a:lnTo>
                  <a:pt x="252" y="268"/>
                </a:lnTo>
                <a:lnTo>
                  <a:pt x="258" y="265"/>
                </a:lnTo>
                <a:lnTo>
                  <a:pt x="260" y="260"/>
                </a:lnTo>
                <a:lnTo>
                  <a:pt x="271" y="249"/>
                </a:lnTo>
                <a:lnTo>
                  <a:pt x="274" y="243"/>
                </a:lnTo>
                <a:lnTo>
                  <a:pt x="280" y="238"/>
                </a:lnTo>
                <a:lnTo>
                  <a:pt x="282" y="232"/>
                </a:lnTo>
                <a:lnTo>
                  <a:pt x="288" y="227"/>
                </a:lnTo>
                <a:lnTo>
                  <a:pt x="293" y="218"/>
                </a:lnTo>
                <a:lnTo>
                  <a:pt x="296" y="210"/>
                </a:lnTo>
                <a:lnTo>
                  <a:pt x="302" y="199"/>
                </a:lnTo>
                <a:lnTo>
                  <a:pt x="302" y="191"/>
                </a:lnTo>
                <a:lnTo>
                  <a:pt x="305" y="185"/>
                </a:lnTo>
                <a:lnTo>
                  <a:pt x="305" y="174"/>
                </a:lnTo>
                <a:lnTo>
                  <a:pt x="307" y="166"/>
                </a:lnTo>
                <a:lnTo>
                  <a:pt x="307" y="138"/>
                </a:lnTo>
                <a:lnTo>
                  <a:pt x="305" y="130"/>
                </a:lnTo>
                <a:lnTo>
                  <a:pt x="305" y="119"/>
                </a:lnTo>
                <a:lnTo>
                  <a:pt x="302" y="113"/>
                </a:lnTo>
                <a:lnTo>
                  <a:pt x="302" y="105"/>
                </a:lnTo>
                <a:lnTo>
                  <a:pt x="296" y="94"/>
                </a:lnTo>
                <a:lnTo>
                  <a:pt x="293" y="85"/>
                </a:lnTo>
                <a:lnTo>
                  <a:pt x="288" y="77"/>
                </a:lnTo>
                <a:lnTo>
                  <a:pt x="282" y="72"/>
                </a:lnTo>
                <a:lnTo>
                  <a:pt x="280" y="66"/>
                </a:lnTo>
                <a:lnTo>
                  <a:pt x="274" y="61"/>
                </a:lnTo>
                <a:lnTo>
                  <a:pt x="271" y="55"/>
                </a:lnTo>
                <a:lnTo>
                  <a:pt x="260" y="44"/>
                </a:lnTo>
                <a:lnTo>
                  <a:pt x="258" y="38"/>
                </a:lnTo>
                <a:lnTo>
                  <a:pt x="252" y="36"/>
                </a:lnTo>
                <a:lnTo>
                  <a:pt x="241" y="25"/>
                </a:lnTo>
                <a:lnTo>
                  <a:pt x="233" y="19"/>
                </a:lnTo>
                <a:lnTo>
                  <a:pt x="213" y="11"/>
                </a:lnTo>
                <a:lnTo>
                  <a:pt x="205" y="8"/>
                </a:lnTo>
                <a:lnTo>
                  <a:pt x="199" y="5"/>
                </a:lnTo>
                <a:lnTo>
                  <a:pt x="191" y="5"/>
                </a:lnTo>
                <a:lnTo>
                  <a:pt x="186" y="2"/>
                </a:lnTo>
                <a:lnTo>
                  <a:pt x="175" y="2"/>
                </a:lnTo>
                <a:lnTo>
                  <a:pt x="166" y="0"/>
                </a:lnTo>
                <a:lnTo>
                  <a:pt x="139" y="0"/>
                </a:lnTo>
                <a:lnTo>
                  <a:pt x="130" y="2"/>
                </a:lnTo>
                <a:lnTo>
                  <a:pt x="119" y="2"/>
                </a:lnTo>
                <a:lnTo>
                  <a:pt x="114" y="5"/>
                </a:lnTo>
                <a:lnTo>
                  <a:pt x="105" y="5"/>
                </a:lnTo>
                <a:lnTo>
                  <a:pt x="94" y="11"/>
                </a:lnTo>
                <a:lnTo>
                  <a:pt x="86" y="14"/>
                </a:lnTo>
                <a:lnTo>
                  <a:pt x="72" y="22"/>
                </a:lnTo>
                <a:lnTo>
                  <a:pt x="67" y="27"/>
                </a:lnTo>
                <a:lnTo>
                  <a:pt x="61" y="30"/>
                </a:lnTo>
                <a:lnTo>
                  <a:pt x="56" y="36"/>
                </a:lnTo>
                <a:lnTo>
                  <a:pt x="50" y="38"/>
                </a:lnTo>
                <a:lnTo>
                  <a:pt x="39" y="50"/>
                </a:lnTo>
                <a:lnTo>
                  <a:pt x="36" y="55"/>
                </a:lnTo>
                <a:lnTo>
                  <a:pt x="31" y="61"/>
                </a:lnTo>
                <a:lnTo>
                  <a:pt x="28" y="66"/>
                </a:lnTo>
                <a:lnTo>
                  <a:pt x="22" y="72"/>
                </a:lnTo>
                <a:lnTo>
                  <a:pt x="14" y="85"/>
                </a:lnTo>
                <a:lnTo>
                  <a:pt x="11" y="94"/>
                </a:lnTo>
                <a:lnTo>
                  <a:pt x="6" y="105"/>
                </a:lnTo>
                <a:lnTo>
                  <a:pt x="6" y="113"/>
                </a:lnTo>
                <a:lnTo>
                  <a:pt x="3" y="119"/>
                </a:lnTo>
                <a:lnTo>
                  <a:pt x="3" y="130"/>
                </a:lnTo>
                <a:lnTo>
                  <a:pt x="0" y="138"/>
                </a:lnTo>
                <a:lnTo>
                  <a:pt x="0" y="152"/>
                </a:lnTo>
                <a:lnTo>
                  <a:pt x="17" y="152"/>
                </a:lnTo>
                <a:lnTo>
                  <a:pt x="17" y="138"/>
                </a:lnTo>
                <a:lnTo>
                  <a:pt x="20" y="130"/>
                </a:lnTo>
                <a:lnTo>
                  <a:pt x="20" y="124"/>
                </a:lnTo>
                <a:lnTo>
                  <a:pt x="22" y="119"/>
                </a:lnTo>
                <a:lnTo>
                  <a:pt x="22" y="110"/>
                </a:lnTo>
                <a:lnTo>
                  <a:pt x="28" y="99"/>
                </a:lnTo>
                <a:lnTo>
                  <a:pt x="31" y="91"/>
                </a:lnTo>
                <a:lnTo>
                  <a:pt x="33" y="83"/>
                </a:lnTo>
                <a:lnTo>
                  <a:pt x="39" y="77"/>
                </a:lnTo>
                <a:lnTo>
                  <a:pt x="42" y="72"/>
                </a:lnTo>
                <a:lnTo>
                  <a:pt x="47" y="66"/>
                </a:lnTo>
                <a:lnTo>
                  <a:pt x="50" y="61"/>
                </a:lnTo>
                <a:lnTo>
                  <a:pt x="61" y="50"/>
                </a:lnTo>
                <a:lnTo>
                  <a:pt x="67" y="47"/>
                </a:lnTo>
                <a:lnTo>
                  <a:pt x="72" y="41"/>
                </a:lnTo>
                <a:lnTo>
                  <a:pt x="78" y="38"/>
                </a:lnTo>
                <a:lnTo>
                  <a:pt x="83" y="33"/>
                </a:lnTo>
                <a:lnTo>
                  <a:pt x="92" y="30"/>
                </a:lnTo>
                <a:lnTo>
                  <a:pt x="100" y="27"/>
                </a:lnTo>
                <a:lnTo>
                  <a:pt x="111" y="22"/>
                </a:lnTo>
                <a:lnTo>
                  <a:pt x="119" y="22"/>
                </a:lnTo>
                <a:lnTo>
                  <a:pt x="125" y="19"/>
                </a:lnTo>
                <a:lnTo>
                  <a:pt x="130" y="19"/>
                </a:lnTo>
                <a:lnTo>
                  <a:pt x="139" y="16"/>
                </a:lnTo>
                <a:lnTo>
                  <a:pt x="152" y="16"/>
                </a:lnTo>
                <a:lnTo>
                  <a:pt x="166" y="16"/>
                </a:lnTo>
                <a:lnTo>
                  <a:pt x="175" y="19"/>
                </a:lnTo>
                <a:lnTo>
                  <a:pt x="180" y="19"/>
                </a:lnTo>
                <a:lnTo>
                  <a:pt x="186" y="22"/>
                </a:lnTo>
                <a:lnTo>
                  <a:pt x="194" y="22"/>
                </a:lnTo>
                <a:lnTo>
                  <a:pt x="199" y="25"/>
                </a:lnTo>
                <a:lnTo>
                  <a:pt x="208" y="27"/>
                </a:lnTo>
                <a:lnTo>
                  <a:pt x="222" y="36"/>
                </a:lnTo>
                <a:lnTo>
                  <a:pt x="230" y="41"/>
                </a:lnTo>
                <a:lnTo>
                  <a:pt x="235" y="41"/>
                </a:lnTo>
                <a:lnTo>
                  <a:pt x="241" y="47"/>
                </a:lnTo>
                <a:lnTo>
                  <a:pt x="246" y="50"/>
                </a:lnTo>
                <a:lnTo>
                  <a:pt x="249" y="55"/>
                </a:lnTo>
                <a:lnTo>
                  <a:pt x="260" y="66"/>
                </a:lnTo>
                <a:lnTo>
                  <a:pt x="263" y="72"/>
                </a:lnTo>
                <a:lnTo>
                  <a:pt x="269" y="77"/>
                </a:lnTo>
                <a:lnTo>
                  <a:pt x="271" y="83"/>
                </a:lnTo>
                <a:lnTo>
                  <a:pt x="277" y="88"/>
                </a:lnTo>
                <a:lnTo>
                  <a:pt x="277" y="91"/>
                </a:lnTo>
                <a:lnTo>
                  <a:pt x="280" y="99"/>
                </a:lnTo>
                <a:lnTo>
                  <a:pt x="285" y="110"/>
                </a:lnTo>
                <a:lnTo>
                  <a:pt x="285" y="119"/>
                </a:lnTo>
                <a:lnTo>
                  <a:pt x="288" y="124"/>
                </a:lnTo>
                <a:lnTo>
                  <a:pt x="288" y="130"/>
                </a:lnTo>
                <a:lnTo>
                  <a:pt x="291" y="138"/>
                </a:lnTo>
                <a:lnTo>
                  <a:pt x="291" y="152"/>
                </a:lnTo>
                <a:lnTo>
                  <a:pt x="291" y="166"/>
                </a:lnTo>
                <a:lnTo>
                  <a:pt x="288" y="174"/>
                </a:lnTo>
                <a:lnTo>
                  <a:pt x="288" y="179"/>
                </a:lnTo>
                <a:lnTo>
                  <a:pt x="285" y="185"/>
                </a:lnTo>
                <a:lnTo>
                  <a:pt x="285" y="193"/>
                </a:lnTo>
                <a:lnTo>
                  <a:pt x="280" y="204"/>
                </a:lnTo>
                <a:lnTo>
                  <a:pt x="277" y="213"/>
                </a:lnTo>
                <a:lnTo>
                  <a:pt x="277" y="215"/>
                </a:lnTo>
                <a:lnTo>
                  <a:pt x="271" y="221"/>
                </a:lnTo>
                <a:lnTo>
                  <a:pt x="269" y="227"/>
                </a:lnTo>
                <a:lnTo>
                  <a:pt x="263" y="232"/>
                </a:lnTo>
                <a:lnTo>
                  <a:pt x="260" y="238"/>
                </a:lnTo>
                <a:lnTo>
                  <a:pt x="249" y="249"/>
                </a:lnTo>
                <a:lnTo>
                  <a:pt x="246" y="254"/>
                </a:lnTo>
                <a:lnTo>
                  <a:pt x="241" y="257"/>
                </a:lnTo>
                <a:lnTo>
                  <a:pt x="235" y="262"/>
                </a:lnTo>
                <a:lnTo>
                  <a:pt x="230" y="262"/>
                </a:lnTo>
                <a:lnTo>
                  <a:pt x="222" y="268"/>
                </a:lnTo>
                <a:lnTo>
                  <a:pt x="208" y="276"/>
                </a:lnTo>
                <a:lnTo>
                  <a:pt x="199" y="279"/>
                </a:lnTo>
                <a:lnTo>
                  <a:pt x="194" y="282"/>
                </a:lnTo>
                <a:lnTo>
                  <a:pt x="186" y="282"/>
                </a:lnTo>
                <a:lnTo>
                  <a:pt x="180" y="285"/>
                </a:lnTo>
                <a:lnTo>
                  <a:pt x="175" y="285"/>
                </a:lnTo>
                <a:lnTo>
                  <a:pt x="166" y="287"/>
                </a:lnTo>
                <a:lnTo>
                  <a:pt x="152" y="287"/>
                </a:lnTo>
                <a:lnTo>
                  <a:pt x="139" y="287"/>
                </a:lnTo>
                <a:lnTo>
                  <a:pt x="130" y="285"/>
                </a:lnTo>
                <a:lnTo>
                  <a:pt x="125" y="285"/>
                </a:lnTo>
                <a:lnTo>
                  <a:pt x="119" y="282"/>
                </a:lnTo>
                <a:lnTo>
                  <a:pt x="111" y="282"/>
                </a:lnTo>
                <a:lnTo>
                  <a:pt x="100" y="276"/>
                </a:lnTo>
                <a:lnTo>
                  <a:pt x="92" y="274"/>
                </a:lnTo>
                <a:lnTo>
                  <a:pt x="83" y="271"/>
                </a:lnTo>
                <a:lnTo>
                  <a:pt x="78" y="265"/>
                </a:lnTo>
                <a:lnTo>
                  <a:pt x="72" y="262"/>
                </a:lnTo>
                <a:lnTo>
                  <a:pt x="67" y="257"/>
                </a:lnTo>
                <a:lnTo>
                  <a:pt x="61" y="254"/>
                </a:lnTo>
                <a:lnTo>
                  <a:pt x="50" y="243"/>
                </a:lnTo>
                <a:lnTo>
                  <a:pt x="47" y="238"/>
                </a:lnTo>
                <a:lnTo>
                  <a:pt x="42" y="232"/>
                </a:lnTo>
                <a:lnTo>
                  <a:pt x="39" y="227"/>
                </a:lnTo>
                <a:lnTo>
                  <a:pt x="33" y="221"/>
                </a:lnTo>
                <a:lnTo>
                  <a:pt x="31" y="213"/>
                </a:lnTo>
                <a:lnTo>
                  <a:pt x="28" y="204"/>
                </a:lnTo>
                <a:lnTo>
                  <a:pt x="22" y="193"/>
                </a:lnTo>
                <a:lnTo>
                  <a:pt x="22" y="185"/>
                </a:lnTo>
                <a:lnTo>
                  <a:pt x="20" y="179"/>
                </a:lnTo>
                <a:lnTo>
                  <a:pt x="20" y="174"/>
                </a:lnTo>
                <a:lnTo>
                  <a:pt x="17" y="166"/>
                </a:lnTo>
                <a:lnTo>
                  <a:pt x="17" y="152"/>
                </a:lnTo>
                <a:lnTo>
                  <a:pt x="0" y="152"/>
                </a:lnTo>
                <a:close/>
              </a:path>
            </a:pathLst>
          </a:custGeom>
          <a:solidFill>
            <a:srgbClr val="000000"/>
          </a:solidFill>
          <a:ln w="3175" cmpd="sng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23569" name="Rectangle 37"/>
          <p:cNvSpPr>
            <a:spLocks noChangeArrowheads="1"/>
          </p:cNvSpPr>
          <p:nvPr/>
        </p:nvSpPr>
        <p:spPr bwMode="auto">
          <a:xfrm>
            <a:off x="5974651" y="2535929"/>
            <a:ext cx="17152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de-DE" sz="1600" b="0">
                <a:solidFill>
                  <a:srgbClr val="000000"/>
                </a:solidFill>
                <a:latin typeface="Arial" charset="0"/>
              </a:rPr>
              <a:t>M</a:t>
            </a:r>
            <a:endParaRPr lang="de-DE" sz="1600" b="0">
              <a:latin typeface="Arial" charset="0"/>
            </a:endParaRPr>
          </a:p>
        </p:txBody>
      </p:sp>
      <p:sp>
        <p:nvSpPr>
          <p:cNvPr id="23570" name="Freeform 38"/>
          <p:cNvSpPr>
            <a:spLocks/>
          </p:cNvSpPr>
          <p:nvPr/>
        </p:nvSpPr>
        <p:spPr bwMode="auto">
          <a:xfrm>
            <a:off x="5856346" y="3286848"/>
            <a:ext cx="397507" cy="391224"/>
          </a:xfrm>
          <a:custGeom>
            <a:avLst/>
            <a:gdLst>
              <a:gd name="T0" fmla="*/ 2 w 307"/>
              <a:gd name="T1" fmla="*/ 149 h 304"/>
              <a:gd name="T2" fmla="*/ 9 w 307"/>
              <a:gd name="T3" fmla="*/ 176 h 304"/>
              <a:gd name="T4" fmla="*/ 25 w 307"/>
              <a:gd name="T5" fmla="*/ 201 h 304"/>
              <a:gd name="T6" fmla="*/ 41 w 307"/>
              <a:gd name="T7" fmla="*/ 221 h 304"/>
              <a:gd name="T8" fmla="*/ 63 w 307"/>
              <a:gd name="T9" fmla="*/ 236 h 304"/>
              <a:gd name="T10" fmla="*/ 88 w 307"/>
              <a:gd name="T11" fmla="*/ 242 h 304"/>
              <a:gd name="T12" fmla="*/ 126 w 307"/>
              <a:gd name="T13" fmla="*/ 242 h 304"/>
              <a:gd name="T14" fmla="*/ 144 w 307"/>
              <a:gd name="T15" fmla="*/ 236 h 304"/>
              <a:gd name="T16" fmla="*/ 174 w 307"/>
              <a:gd name="T17" fmla="*/ 214 h 304"/>
              <a:gd name="T18" fmla="*/ 189 w 307"/>
              <a:gd name="T19" fmla="*/ 192 h 304"/>
              <a:gd name="T20" fmla="*/ 199 w 307"/>
              <a:gd name="T21" fmla="*/ 170 h 304"/>
              <a:gd name="T22" fmla="*/ 205 w 307"/>
              <a:gd name="T23" fmla="*/ 140 h 304"/>
              <a:gd name="T24" fmla="*/ 205 w 307"/>
              <a:gd name="T25" fmla="*/ 96 h 304"/>
              <a:gd name="T26" fmla="*/ 198 w 307"/>
              <a:gd name="T27" fmla="*/ 68 h 304"/>
              <a:gd name="T28" fmla="*/ 185 w 307"/>
              <a:gd name="T29" fmla="*/ 49 h 304"/>
              <a:gd name="T30" fmla="*/ 170 w 307"/>
              <a:gd name="T31" fmla="*/ 29 h 304"/>
              <a:gd name="T32" fmla="*/ 138 w 307"/>
              <a:gd name="T33" fmla="*/ 6 h 304"/>
              <a:gd name="T34" fmla="*/ 118 w 307"/>
              <a:gd name="T35" fmla="*/ 2 h 304"/>
              <a:gd name="T36" fmla="*/ 80 w 307"/>
              <a:gd name="T37" fmla="*/ 2 h 304"/>
              <a:gd name="T38" fmla="*/ 58 w 307"/>
              <a:gd name="T39" fmla="*/ 12 h 304"/>
              <a:gd name="T40" fmla="*/ 38 w 307"/>
              <a:gd name="T41" fmla="*/ 29 h 304"/>
              <a:gd name="T42" fmla="*/ 21 w 307"/>
              <a:gd name="T43" fmla="*/ 49 h 304"/>
              <a:gd name="T44" fmla="*/ 7 w 307"/>
              <a:gd name="T45" fmla="*/ 75 h 304"/>
              <a:gd name="T46" fmla="*/ 2 w 307"/>
              <a:gd name="T47" fmla="*/ 105 h 304"/>
              <a:gd name="T48" fmla="*/ 11 w 307"/>
              <a:gd name="T49" fmla="*/ 111 h 304"/>
              <a:gd name="T50" fmla="*/ 15 w 307"/>
              <a:gd name="T51" fmla="*/ 89 h 304"/>
              <a:gd name="T52" fmla="*/ 26 w 307"/>
              <a:gd name="T53" fmla="*/ 62 h 304"/>
              <a:gd name="T54" fmla="*/ 41 w 307"/>
              <a:gd name="T55" fmla="*/ 40 h 304"/>
              <a:gd name="T56" fmla="*/ 56 w 307"/>
              <a:gd name="T57" fmla="*/ 27 h 304"/>
              <a:gd name="T58" fmla="*/ 80 w 307"/>
              <a:gd name="T59" fmla="*/ 18 h 304"/>
              <a:gd name="T60" fmla="*/ 103 w 307"/>
              <a:gd name="T61" fmla="*/ 13 h 304"/>
              <a:gd name="T62" fmla="*/ 126 w 307"/>
              <a:gd name="T63" fmla="*/ 18 h 304"/>
              <a:gd name="T64" fmla="*/ 149 w 307"/>
              <a:gd name="T65" fmla="*/ 29 h 304"/>
              <a:gd name="T66" fmla="*/ 166 w 307"/>
              <a:gd name="T67" fmla="*/ 40 h 304"/>
              <a:gd name="T68" fmla="*/ 181 w 307"/>
              <a:gd name="T69" fmla="*/ 62 h 304"/>
              <a:gd name="T70" fmla="*/ 189 w 307"/>
              <a:gd name="T71" fmla="*/ 80 h 304"/>
              <a:gd name="T72" fmla="*/ 194 w 307"/>
              <a:gd name="T73" fmla="*/ 105 h 304"/>
              <a:gd name="T74" fmla="*/ 194 w 307"/>
              <a:gd name="T75" fmla="*/ 140 h 304"/>
              <a:gd name="T76" fmla="*/ 189 w 307"/>
              <a:gd name="T77" fmla="*/ 164 h 304"/>
              <a:gd name="T78" fmla="*/ 181 w 307"/>
              <a:gd name="T79" fmla="*/ 183 h 304"/>
              <a:gd name="T80" fmla="*/ 166 w 307"/>
              <a:gd name="T81" fmla="*/ 205 h 304"/>
              <a:gd name="T82" fmla="*/ 149 w 307"/>
              <a:gd name="T83" fmla="*/ 216 h 304"/>
              <a:gd name="T84" fmla="*/ 126 w 307"/>
              <a:gd name="T85" fmla="*/ 227 h 304"/>
              <a:gd name="T86" fmla="*/ 103 w 307"/>
              <a:gd name="T87" fmla="*/ 232 h 304"/>
              <a:gd name="T88" fmla="*/ 80 w 307"/>
              <a:gd name="T89" fmla="*/ 227 h 304"/>
              <a:gd name="T90" fmla="*/ 56 w 307"/>
              <a:gd name="T91" fmla="*/ 218 h 304"/>
              <a:gd name="T92" fmla="*/ 41 w 307"/>
              <a:gd name="T93" fmla="*/ 205 h 304"/>
              <a:gd name="T94" fmla="*/ 26 w 307"/>
              <a:gd name="T95" fmla="*/ 183 h 304"/>
              <a:gd name="T96" fmla="*/ 15 w 307"/>
              <a:gd name="T97" fmla="*/ 155 h 304"/>
              <a:gd name="T98" fmla="*/ 11 w 307"/>
              <a:gd name="T99" fmla="*/ 134 h 30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307"/>
              <a:gd name="T151" fmla="*/ 0 h 304"/>
              <a:gd name="T152" fmla="*/ 307 w 307"/>
              <a:gd name="T153" fmla="*/ 304 h 304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307" h="304">
                <a:moveTo>
                  <a:pt x="0" y="152"/>
                </a:moveTo>
                <a:lnTo>
                  <a:pt x="0" y="166"/>
                </a:lnTo>
                <a:lnTo>
                  <a:pt x="3" y="174"/>
                </a:lnTo>
                <a:lnTo>
                  <a:pt x="3" y="185"/>
                </a:lnTo>
                <a:lnTo>
                  <a:pt x="6" y="191"/>
                </a:lnTo>
                <a:lnTo>
                  <a:pt x="6" y="199"/>
                </a:lnTo>
                <a:lnTo>
                  <a:pt x="11" y="210"/>
                </a:lnTo>
                <a:lnTo>
                  <a:pt x="14" y="218"/>
                </a:lnTo>
                <a:lnTo>
                  <a:pt x="22" y="232"/>
                </a:lnTo>
                <a:lnTo>
                  <a:pt x="28" y="238"/>
                </a:lnTo>
                <a:lnTo>
                  <a:pt x="31" y="243"/>
                </a:lnTo>
                <a:lnTo>
                  <a:pt x="36" y="249"/>
                </a:lnTo>
                <a:lnTo>
                  <a:pt x="39" y="254"/>
                </a:lnTo>
                <a:lnTo>
                  <a:pt x="50" y="265"/>
                </a:lnTo>
                <a:lnTo>
                  <a:pt x="56" y="268"/>
                </a:lnTo>
                <a:lnTo>
                  <a:pt x="61" y="274"/>
                </a:lnTo>
                <a:lnTo>
                  <a:pt x="67" y="276"/>
                </a:lnTo>
                <a:lnTo>
                  <a:pt x="72" y="282"/>
                </a:lnTo>
                <a:lnTo>
                  <a:pt x="86" y="290"/>
                </a:lnTo>
                <a:lnTo>
                  <a:pt x="94" y="293"/>
                </a:lnTo>
                <a:lnTo>
                  <a:pt x="105" y="298"/>
                </a:lnTo>
                <a:lnTo>
                  <a:pt x="114" y="298"/>
                </a:lnTo>
                <a:lnTo>
                  <a:pt x="119" y="301"/>
                </a:lnTo>
                <a:lnTo>
                  <a:pt x="130" y="301"/>
                </a:lnTo>
                <a:lnTo>
                  <a:pt x="139" y="304"/>
                </a:lnTo>
                <a:lnTo>
                  <a:pt x="166" y="304"/>
                </a:lnTo>
                <a:lnTo>
                  <a:pt x="175" y="301"/>
                </a:lnTo>
                <a:lnTo>
                  <a:pt x="186" y="301"/>
                </a:lnTo>
                <a:lnTo>
                  <a:pt x="191" y="298"/>
                </a:lnTo>
                <a:lnTo>
                  <a:pt x="199" y="298"/>
                </a:lnTo>
                <a:lnTo>
                  <a:pt x="205" y="296"/>
                </a:lnTo>
                <a:lnTo>
                  <a:pt x="213" y="293"/>
                </a:lnTo>
                <a:lnTo>
                  <a:pt x="233" y="285"/>
                </a:lnTo>
                <a:lnTo>
                  <a:pt x="241" y="279"/>
                </a:lnTo>
                <a:lnTo>
                  <a:pt x="252" y="268"/>
                </a:lnTo>
                <a:lnTo>
                  <a:pt x="258" y="265"/>
                </a:lnTo>
                <a:lnTo>
                  <a:pt x="260" y="260"/>
                </a:lnTo>
                <a:lnTo>
                  <a:pt x="271" y="249"/>
                </a:lnTo>
                <a:lnTo>
                  <a:pt x="274" y="243"/>
                </a:lnTo>
                <a:lnTo>
                  <a:pt x="280" y="238"/>
                </a:lnTo>
                <a:lnTo>
                  <a:pt x="282" y="232"/>
                </a:lnTo>
                <a:lnTo>
                  <a:pt x="288" y="227"/>
                </a:lnTo>
                <a:lnTo>
                  <a:pt x="293" y="218"/>
                </a:lnTo>
                <a:lnTo>
                  <a:pt x="296" y="210"/>
                </a:lnTo>
                <a:lnTo>
                  <a:pt x="302" y="199"/>
                </a:lnTo>
                <a:lnTo>
                  <a:pt x="302" y="191"/>
                </a:lnTo>
                <a:lnTo>
                  <a:pt x="305" y="185"/>
                </a:lnTo>
                <a:lnTo>
                  <a:pt x="305" y="174"/>
                </a:lnTo>
                <a:lnTo>
                  <a:pt x="307" y="166"/>
                </a:lnTo>
                <a:lnTo>
                  <a:pt x="307" y="138"/>
                </a:lnTo>
                <a:lnTo>
                  <a:pt x="305" y="130"/>
                </a:lnTo>
                <a:lnTo>
                  <a:pt x="305" y="119"/>
                </a:lnTo>
                <a:lnTo>
                  <a:pt x="302" y="113"/>
                </a:lnTo>
                <a:lnTo>
                  <a:pt x="302" y="105"/>
                </a:lnTo>
                <a:lnTo>
                  <a:pt x="296" y="94"/>
                </a:lnTo>
                <a:lnTo>
                  <a:pt x="293" y="85"/>
                </a:lnTo>
                <a:lnTo>
                  <a:pt x="288" y="77"/>
                </a:lnTo>
                <a:lnTo>
                  <a:pt x="282" y="72"/>
                </a:lnTo>
                <a:lnTo>
                  <a:pt x="280" y="66"/>
                </a:lnTo>
                <a:lnTo>
                  <a:pt x="274" y="61"/>
                </a:lnTo>
                <a:lnTo>
                  <a:pt x="271" y="55"/>
                </a:lnTo>
                <a:lnTo>
                  <a:pt x="260" y="44"/>
                </a:lnTo>
                <a:lnTo>
                  <a:pt x="258" y="38"/>
                </a:lnTo>
                <a:lnTo>
                  <a:pt x="252" y="36"/>
                </a:lnTo>
                <a:lnTo>
                  <a:pt x="241" y="25"/>
                </a:lnTo>
                <a:lnTo>
                  <a:pt x="233" y="19"/>
                </a:lnTo>
                <a:lnTo>
                  <a:pt x="213" y="11"/>
                </a:lnTo>
                <a:lnTo>
                  <a:pt x="205" y="8"/>
                </a:lnTo>
                <a:lnTo>
                  <a:pt x="199" y="5"/>
                </a:lnTo>
                <a:lnTo>
                  <a:pt x="191" y="5"/>
                </a:lnTo>
                <a:lnTo>
                  <a:pt x="186" y="2"/>
                </a:lnTo>
                <a:lnTo>
                  <a:pt x="175" y="2"/>
                </a:lnTo>
                <a:lnTo>
                  <a:pt x="166" y="0"/>
                </a:lnTo>
                <a:lnTo>
                  <a:pt x="139" y="0"/>
                </a:lnTo>
                <a:lnTo>
                  <a:pt x="130" y="2"/>
                </a:lnTo>
                <a:lnTo>
                  <a:pt x="119" y="2"/>
                </a:lnTo>
                <a:lnTo>
                  <a:pt x="114" y="5"/>
                </a:lnTo>
                <a:lnTo>
                  <a:pt x="105" y="5"/>
                </a:lnTo>
                <a:lnTo>
                  <a:pt x="94" y="11"/>
                </a:lnTo>
                <a:lnTo>
                  <a:pt x="86" y="14"/>
                </a:lnTo>
                <a:lnTo>
                  <a:pt x="72" y="22"/>
                </a:lnTo>
                <a:lnTo>
                  <a:pt x="67" y="27"/>
                </a:lnTo>
                <a:lnTo>
                  <a:pt x="61" y="30"/>
                </a:lnTo>
                <a:lnTo>
                  <a:pt x="56" y="36"/>
                </a:lnTo>
                <a:lnTo>
                  <a:pt x="50" y="38"/>
                </a:lnTo>
                <a:lnTo>
                  <a:pt x="39" y="50"/>
                </a:lnTo>
                <a:lnTo>
                  <a:pt x="36" y="55"/>
                </a:lnTo>
                <a:lnTo>
                  <a:pt x="31" y="61"/>
                </a:lnTo>
                <a:lnTo>
                  <a:pt x="28" y="66"/>
                </a:lnTo>
                <a:lnTo>
                  <a:pt x="22" y="72"/>
                </a:lnTo>
                <a:lnTo>
                  <a:pt x="14" y="85"/>
                </a:lnTo>
                <a:lnTo>
                  <a:pt x="11" y="94"/>
                </a:lnTo>
                <a:lnTo>
                  <a:pt x="6" y="105"/>
                </a:lnTo>
                <a:lnTo>
                  <a:pt x="6" y="113"/>
                </a:lnTo>
                <a:lnTo>
                  <a:pt x="3" y="119"/>
                </a:lnTo>
                <a:lnTo>
                  <a:pt x="3" y="130"/>
                </a:lnTo>
                <a:lnTo>
                  <a:pt x="0" y="138"/>
                </a:lnTo>
                <a:lnTo>
                  <a:pt x="0" y="152"/>
                </a:lnTo>
                <a:lnTo>
                  <a:pt x="17" y="152"/>
                </a:lnTo>
                <a:lnTo>
                  <a:pt x="17" y="138"/>
                </a:lnTo>
                <a:lnTo>
                  <a:pt x="20" y="130"/>
                </a:lnTo>
                <a:lnTo>
                  <a:pt x="20" y="124"/>
                </a:lnTo>
                <a:lnTo>
                  <a:pt x="22" y="119"/>
                </a:lnTo>
                <a:lnTo>
                  <a:pt x="22" y="110"/>
                </a:lnTo>
                <a:lnTo>
                  <a:pt x="28" y="99"/>
                </a:lnTo>
                <a:lnTo>
                  <a:pt x="31" y="91"/>
                </a:lnTo>
                <a:lnTo>
                  <a:pt x="33" y="83"/>
                </a:lnTo>
                <a:lnTo>
                  <a:pt x="39" y="77"/>
                </a:lnTo>
                <a:lnTo>
                  <a:pt x="42" y="72"/>
                </a:lnTo>
                <a:lnTo>
                  <a:pt x="47" y="66"/>
                </a:lnTo>
                <a:lnTo>
                  <a:pt x="50" y="61"/>
                </a:lnTo>
                <a:lnTo>
                  <a:pt x="61" y="50"/>
                </a:lnTo>
                <a:lnTo>
                  <a:pt x="67" y="47"/>
                </a:lnTo>
                <a:lnTo>
                  <a:pt x="72" y="41"/>
                </a:lnTo>
                <a:lnTo>
                  <a:pt x="78" y="38"/>
                </a:lnTo>
                <a:lnTo>
                  <a:pt x="83" y="33"/>
                </a:lnTo>
                <a:lnTo>
                  <a:pt x="92" y="30"/>
                </a:lnTo>
                <a:lnTo>
                  <a:pt x="100" y="27"/>
                </a:lnTo>
                <a:lnTo>
                  <a:pt x="111" y="22"/>
                </a:lnTo>
                <a:lnTo>
                  <a:pt x="119" y="22"/>
                </a:lnTo>
                <a:lnTo>
                  <a:pt x="125" y="19"/>
                </a:lnTo>
                <a:lnTo>
                  <a:pt x="130" y="19"/>
                </a:lnTo>
                <a:lnTo>
                  <a:pt x="139" y="16"/>
                </a:lnTo>
                <a:lnTo>
                  <a:pt x="152" y="16"/>
                </a:lnTo>
                <a:lnTo>
                  <a:pt x="166" y="16"/>
                </a:lnTo>
                <a:lnTo>
                  <a:pt x="175" y="19"/>
                </a:lnTo>
                <a:lnTo>
                  <a:pt x="180" y="19"/>
                </a:lnTo>
                <a:lnTo>
                  <a:pt x="186" y="22"/>
                </a:lnTo>
                <a:lnTo>
                  <a:pt x="194" y="22"/>
                </a:lnTo>
                <a:lnTo>
                  <a:pt x="199" y="25"/>
                </a:lnTo>
                <a:lnTo>
                  <a:pt x="208" y="27"/>
                </a:lnTo>
                <a:lnTo>
                  <a:pt x="222" y="36"/>
                </a:lnTo>
                <a:lnTo>
                  <a:pt x="230" y="41"/>
                </a:lnTo>
                <a:lnTo>
                  <a:pt x="235" y="41"/>
                </a:lnTo>
                <a:lnTo>
                  <a:pt x="241" y="47"/>
                </a:lnTo>
                <a:lnTo>
                  <a:pt x="246" y="50"/>
                </a:lnTo>
                <a:lnTo>
                  <a:pt x="249" y="55"/>
                </a:lnTo>
                <a:lnTo>
                  <a:pt x="260" y="66"/>
                </a:lnTo>
                <a:lnTo>
                  <a:pt x="263" y="72"/>
                </a:lnTo>
                <a:lnTo>
                  <a:pt x="269" y="77"/>
                </a:lnTo>
                <a:lnTo>
                  <a:pt x="271" y="83"/>
                </a:lnTo>
                <a:lnTo>
                  <a:pt x="277" y="88"/>
                </a:lnTo>
                <a:lnTo>
                  <a:pt x="277" y="91"/>
                </a:lnTo>
                <a:lnTo>
                  <a:pt x="280" y="99"/>
                </a:lnTo>
                <a:lnTo>
                  <a:pt x="285" y="110"/>
                </a:lnTo>
                <a:lnTo>
                  <a:pt x="285" y="119"/>
                </a:lnTo>
                <a:lnTo>
                  <a:pt x="288" y="124"/>
                </a:lnTo>
                <a:lnTo>
                  <a:pt x="288" y="130"/>
                </a:lnTo>
                <a:lnTo>
                  <a:pt x="291" y="138"/>
                </a:lnTo>
                <a:lnTo>
                  <a:pt x="291" y="152"/>
                </a:lnTo>
                <a:lnTo>
                  <a:pt x="291" y="166"/>
                </a:lnTo>
                <a:lnTo>
                  <a:pt x="288" y="174"/>
                </a:lnTo>
                <a:lnTo>
                  <a:pt x="288" y="179"/>
                </a:lnTo>
                <a:lnTo>
                  <a:pt x="285" y="185"/>
                </a:lnTo>
                <a:lnTo>
                  <a:pt x="285" y="193"/>
                </a:lnTo>
                <a:lnTo>
                  <a:pt x="280" y="204"/>
                </a:lnTo>
                <a:lnTo>
                  <a:pt x="277" y="213"/>
                </a:lnTo>
                <a:lnTo>
                  <a:pt x="277" y="215"/>
                </a:lnTo>
                <a:lnTo>
                  <a:pt x="271" y="221"/>
                </a:lnTo>
                <a:lnTo>
                  <a:pt x="269" y="227"/>
                </a:lnTo>
                <a:lnTo>
                  <a:pt x="263" y="232"/>
                </a:lnTo>
                <a:lnTo>
                  <a:pt x="260" y="238"/>
                </a:lnTo>
                <a:lnTo>
                  <a:pt x="249" y="249"/>
                </a:lnTo>
                <a:lnTo>
                  <a:pt x="246" y="254"/>
                </a:lnTo>
                <a:lnTo>
                  <a:pt x="241" y="257"/>
                </a:lnTo>
                <a:lnTo>
                  <a:pt x="235" y="262"/>
                </a:lnTo>
                <a:lnTo>
                  <a:pt x="230" y="262"/>
                </a:lnTo>
                <a:lnTo>
                  <a:pt x="222" y="268"/>
                </a:lnTo>
                <a:lnTo>
                  <a:pt x="208" y="276"/>
                </a:lnTo>
                <a:lnTo>
                  <a:pt x="199" y="279"/>
                </a:lnTo>
                <a:lnTo>
                  <a:pt x="194" y="282"/>
                </a:lnTo>
                <a:lnTo>
                  <a:pt x="186" y="282"/>
                </a:lnTo>
                <a:lnTo>
                  <a:pt x="180" y="285"/>
                </a:lnTo>
                <a:lnTo>
                  <a:pt x="175" y="285"/>
                </a:lnTo>
                <a:lnTo>
                  <a:pt x="166" y="287"/>
                </a:lnTo>
                <a:lnTo>
                  <a:pt x="152" y="287"/>
                </a:lnTo>
                <a:lnTo>
                  <a:pt x="139" y="287"/>
                </a:lnTo>
                <a:lnTo>
                  <a:pt x="130" y="285"/>
                </a:lnTo>
                <a:lnTo>
                  <a:pt x="125" y="285"/>
                </a:lnTo>
                <a:lnTo>
                  <a:pt x="119" y="282"/>
                </a:lnTo>
                <a:lnTo>
                  <a:pt x="111" y="282"/>
                </a:lnTo>
                <a:lnTo>
                  <a:pt x="100" y="276"/>
                </a:lnTo>
                <a:lnTo>
                  <a:pt x="92" y="274"/>
                </a:lnTo>
                <a:lnTo>
                  <a:pt x="83" y="271"/>
                </a:lnTo>
                <a:lnTo>
                  <a:pt x="78" y="265"/>
                </a:lnTo>
                <a:lnTo>
                  <a:pt x="72" y="262"/>
                </a:lnTo>
                <a:lnTo>
                  <a:pt x="67" y="257"/>
                </a:lnTo>
                <a:lnTo>
                  <a:pt x="61" y="254"/>
                </a:lnTo>
                <a:lnTo>
                  <a:pt x="50" y="243"/>
                </a:lnTo>
                <a:lnTo>
                  <a:pt x="47" y="238"/>
                </a:lnTo>
                <a:lnTo>
                  <a:pt x="42" y="232"/>
                </a:lnTo>
                <a:lnTo>
                  <a:pt x="39" y="227"/>
                </a:lnTo>
                <a:lnTo>
                  <a:pt x="33" y="221"/>
                </a:lnTo>
                <a:lnTo>
                  <a:pt x="31" y="213"/>
                </a:lnTo>
                <a:lnTo>
                  <a:pt x="28" y="204"/>
                </a:lnTo>
                <a:lnTo>
                  <a:pt x="22" y="193"/>
                </a:lnTo>
                <a:lnTo>
                  <a:pt x="22" y="185"/>
                </a:lnTo>
                <a:lnTo>
                  <a:pt x="20" y="179"/>
                </a:lnTo>
                <a:lnTo>
                  <a:pt x="20" y="174"/>
                </a:lnTo>
                <a:lnTo>
                  <a:pt x="17" y="166"/>
                </a:lnTo>
                <a:lnTo>
                  <a:pt x="17" y="152"/>
                </a:lnTo>
                <a:lnTo>
                  <a:pt x="0" y="152"/>
                </a:lnTo>
                <a:close/>
              </a:path>
            </a:pathLst>
          </a:custGeom>
          <a:solidFill>
            <a:srgbClr val="000000"/>
          </a:solidFill>
          <a:ln w="3175" cmpd="sng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23571" name="Rectangle 39"/>
          <p:cNvSpPr>
            <a:spLocks noChangeArrowheads="1"/>
          </p:cNvSpPr>
          <p:nvPr/>
        </p:nvSpPr>
        <p:spPr bwMode="auto">
          <a:xfrm>
            <a:off x="5974651" y="3379997"/>
            <a:ext cx="170360" cy="245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de-DE" sz="1600" b="0">
                <a:solidFill>
                  <a:srgbClr val="000000"/>
                </a:solidFill>
                <a:latin typeface="Arial" charset="0"/>
              </a:rPr>
              <a:t>M</a:t>
            </a:r>
            <a:endParaRPr lang="de-DE" sz="1600" b="0">
              <a:latin typeface="Arial" charset="0"/>
            </a:endParaRPr>
          </a:p>
        </p:txBody>
      </p:sp>
      <p:sp>
        <p:nvSpPr>
          <p:cNvPr id="23572" name="Text Box 40"/>
          <p:cNvSpPr txBox="1">
            <a:spLocks noChangeArrowheads="1"/>
          </p:cNvSpPr>
          <p:nvPr/>
        </p:nvSpPr>
        <p:spPr bwMode="auto">
          <a:xfrm>
            <a:off x="6253853" y="2508700"/>
            <a:ext cx="310749" cy="36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de-DE" sz="1800" b="0">
                <a:latin typeface="Arial" charset="0"/>
              </a:rPr>
              <a:t>1</a:t>
            </a:r>
          </a:p>
        </p:txBody>
      </p:sp>
      <p:sp>
        <p:nvSpPr>
          <p:cNvPr id="23573" name="Text Box 41"/>
          <p:cNvSpPr txBox="1">
            <a:spLocks noChangeArrowheads="1"/>
          </p:cNvSpPr>
          <p:nvPr/>
        </p:nvSpPr>
        <p:spPr bwMode="auto">
          <a:xfrm>
            <a:off x="6203376" y="3292580"/>
            <a:ext cx="438519" cy="36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de-DE" sz="1800" b="0">
                <a:latin typeface="Arial" charset="0"/>
              </a:rPr>
              <a:t>2n</a:t>
            </a:r>
          </a:p>
        </p:txBody>
      </p:sp>
      <p:sp>
        <p:nvSpPr>
          <p:cNvPr id="23574" name="Rectangle 42"/>
          <p:cNvSpPr>
            <a:spLocks noChangeArrowheads="1"/>
          </p:cNvSpPr>
          <p:nvPr/>
        </p:nvSpPr>
        <p:spPr bwMode="auto">
          <a:xfrm>
            <a:off x="6055099" y="3743993"/>
            <a:ext cx="184346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de-DE" sz="2500" b="0">
                <a:solidFill>
                  <a:srgbClr val="000000"/>
                </a:solidFill>
                <a:latin typeface="Symbol" pitchFamily="18" charset="2"/>
              </a:rPr>
              <a:t>m</a:t>
            </a:r>
            <a:endParaRPr lang="de-DE" sz="2500" b="0">
              <a:latin typeface="Arial" charset="0"/>
            </a:endParaRPr>
          </a:p>
        </p:txBody>
      </p:sp>
      <p:sp>
        <p:nvSpPr>
          <p:cNvPr id="23575" name="Text Box 43"/>
          <p:cNvSpPr txBox="1">
            <a:spLocks noChangeArrowheads="1"/>
          </p:cNvSpPr>
          <p:nvPr/>
        </p:nvSpPr>
        <p:spPr bwMode="auto">
          <a:xfrm>
            <a:off x="5051869" y="3443051"/>
            <a:ext cx="496883" cy="36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de-DE" sz="1800" b="0">
                <a:latin typeface="Arial" charset="0"/>
              </a:rPr>
              <a:t>p</a:t>
            </a:r>
            <a:r>
              <a:rPr lang="de-DE" sz="1800" b="0" baseline="-25000">
                <a:latin typeface="Arial" charset="0"/>
              </a:rPr>
              <a:t>B</a:t>
            </a:r>
            <a:r>
              <a:rPr lang="de-DE" sz="1800" b="0" baseline="-50000">
                <a:latin typeface="Arial" charset="0"/>
              </a:rPr>
              <a:t>2</a:t>
            </a:r>
            <a:endParaRPr lang="de-DE" sz="1800" b="0">
              <a:latin typeface="Arial" charset="0"/>
            </a:endParaRPr>
          </a:p>
        </p:txBody>
      </p:sp>
      <p:grpSp>
        <p:nvGrpSpPr>
          <p:cNvPr id="23576" name="Group 44"/>
          <p:cNvGrpSpPr>
            <a:grpSpLocks/>
          </p:cNvGrpSpPr>
          <p:nvPr/>
        </p:nvGrpSpPr>
        <p:grpSpPr bwMode="auto">
          <a:xfrm>
            <a:off x="5944681" y="2788146"/>
            <a:ext cx="227147" cy="613347"/>
            <a:chOff x="1862" y="1480"/>
            <a:chExt cx="156" cy="428"/>
          </a:xfrm>
        </p:grpSpPr>
        <p:sp>
          <p:nvSpPr>
            <p:cNvPr id="23604" name="Text Box 45"/>
            <p:cNvSpPr txBox="1">
              <a:spLocks noChangeArrowheads="1"/>
            </p:cNvSpPr>
            <p:nvPr/>
          </p:nvSpPr>
          <p:spPr bwMode="auto">
            <a:xfrm>
              <a:off x="1862" y="1480"/>
              <a:ext cx="156" cy="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lnSpc>
                  <a:spcPct val="50000"/>
                </a:lnSpc>
              </a:pPr>
              <a:r>
                <a:rPr lang="de-DE" sz="1600">
                  <a:latin typeface="Arial" charset="0"/>
                </a:rPr>
                <a:t>.</a:t>
              </a:r>
              <a:br>
                <a:rPr lang="de-DE" sz="1600">
                  <a:latin typeface="Arial" charset="0"/>
                </a:rPr>
              </a:br>
              <a:endParaRPr lang="de-DE" sz="1600">
                <a:latin typeface="Arial" charset="0"/>
              </a:endParaRPr>
            </a:p>
          </p:txBody>
        </p:sp>
        <p:sp>
          <p:nvSpPr>
            <p:cNvPr id="23605" name="Text Box 46"/>
            <p:cNvSpPr txBox="1">
              <a:spLocks noChangeArrowheads="1"/>
            </p:cNvSpPr>
            <p:nvPr/>
          </p:nvSpPr>
          <p:spPr bwMode="auto">
            <a:xfrm>
              <a:off x="1862" y="1570"/>
              <a:ext cx="156" cy="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lnSpc>
                  <a:spcPct val="50000"/>
                </a:lnSpc>
              </a:pPr>
              <a:r>
                <a:rPr lang="de-DE" sz="1600">
                  <a:latin typeface="Arial" charset="0"/>
                </a:rPr>
                <a:t>.</a:t>
              </a:r>
              <a:br>
                <a:rPr lang="de-DE" sz="1600">
                  <a:latin typeface="Arial" charset="0"/>
                </a:rPr>
              </a:br>
              <a:endParaRPr lang="de-DE" sz="1600">
                <a:latin typeface="Arial" charset="0"/>
              </a:endParaRPr>
            </a:p>
          </p:txBody>
        </p:sp>
        <p:sp>
          <p:nvSpPr>
            <p:cNvPr id="23606" name="Text Box 47"/>
            <p:cNvSpPr txBox="1">
              <a:spLocks noChangeArrowheads="1"/>
            </p:cNvSpPr>
            <p:nvPr/>
          </p:nvSpPr>
          <p:spPr bwMode="auto">
            <a:xfrm>
              <a:off x="1862" y="1661"/>
              <a:ext cx="156" cy="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lnSpc>
                  <a:spcPct val="50000"/>
                </a:lnSpc>
              </a:pPr>
              <a:r>
                <a:rPr lang="de-DE" sz="1600">
                  <a:latin typeface="Arial" charset="0"/>
                </a:rPr>
                <a:t>.</a:t>
              </a:r>
              <a:br>
                <a:rPr lang="de-DE" sz="1600">
                  <a:latin typeface="Arial" charset="0"/>
                </a:rPr>
              </a:br>
              <a:endParaRPr lang="de-DE" sz="1600">
                <a:latin typeface="Arial" charset="0"/>
              </a:endParaRPr>
            </a:p>
          </p:txBody>
        </p:sp>
      </p:grpSp>
      <p:grpSp>
        <p:nvGrpSpPr>
          <p:cNvPr id="23577" name="Group 48"/>
          <p:cNvGrpSpPr>
            <a:grpSpLocks/>
          </p:cNvGrpSpPr>
          <p:nvPr/>
        </p:nvGrpSpPr>
        <p:grpSpPr bwMode="auto">
          <a:xfrm>
            <a:off x="5141781" y="3150708"/>
            <a:ext cx="253963" cy="353964"/>
            <a:chOff x="3124" y="3104"/>
            <a:chExt cx="175" cy="247"/>
          </a:xfrm>
        </p:grpSpPr>
        <p:sp>
          <p:nvSpPr>
            <p:cNvPr id="23602" name="Freeform 49"/>
            <p:cNvSpPr>
              <a:spLocks/>
            </p:cNvSpPr>
            <p:nvPr/>
          </p:nvSpPr>
          <p:spPr bwMode="auto">
            <a:xfrm>
              <a:off x="3148" y="3104"/>
              <a:ext cx="151" cy="225"/>
            </a:xfrm>
            <a:custGeom>
              <a:avLst/>
              <a:gdLst>
                <a:gd name="T0" fmla="*/ 151 w 151"/>
                <a:gd name="T1" fmla="*/ 0 h 225"/>
                <a:gd name="T2" fmla="*/ 54 w 151"/>
                <a:gd name="T3" fmla="*/ 30 h 225"/>
                <a:gd name="T4" fmla="*/ 9 w 151"/>
                <a:gd name="T5" fmla="*/ 113 h 225"/>
                <a:gd name="T6" fmla="*/ 1 w 151"/>
                <a:gd name="T7" fmla="*/ 225 h 22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1"/>
                <a:gd name="T13" fmla="*/ 0 h 225"/>
                <a:gd name="T14" fmla="*/ 151 w 151"/>
                <a:gd name="T15" fmla="*/ 225 h 2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1" h="225">
                  <a:moveTo>
                    <a:pt x="151" y="0"/>
                  </a:moveTo>
                  <a:cubicBezTo>
                    <a:pt x="114" y="5"/>
                    <a:pt x="78" y="11"/>
                    <a:pt x="54" y="30"/>
                  </a:cubicBezTo>
                  <a:cubicBezTo>
                    <a:pt x="30" y="49"/>
                    <a:pt x="18" y="81"/>
                    <a:pt x="9" y="113"/>
                  </a:cubicBezTo>
                  <a:cubicBezTo>
                    <a:pt x="0" y="145"/>
                    <a:pt x="2" y="206"/>
                    <a:pt x="1" y="225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3603" name="Freeform 50"/>
            <p:cNvSpPr>
              <a:spLocks/>
            </p:cNvSpPr>
            <p:nvPr/>
          </p:nvSpPr>
          <p:spPr bwMode="auto">
            <a:xfrm rot="5400000">
              <a:off x="3111" y="3285"/>
              <a:ext cx="79" cy="53"/>
            </a:xfrm>
            <a:custGeom>
              <a:avLst/>
              <a:gdLst>
                <a:gd name="T0" fmla="*/ 0 w 122"/>
                <a:gd name="T1" fmla="*/ 0 h 53"/>
                <a:gd name="T2" fmla="*/ 51 w 122"/>
                <a:gd name="T3" fmla="*/ 25 h 53"/>
                <a:gd name="T4" fmla="*/ 0 w 122"/>
                <a:gd name="T5" fmla="*/ 53 h 53"/>
                <a:gd name="T6" fmla="*/ 0 w 122"/>
                <a:gd name="T7" fmla="*/ 0 h 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"/>
                <a:gd name="T13" fmla="*/ 0 h 53"/>
                <a:gd name="T14" fmla="*/ 122 w 122"/>
                <a:gd name="T15" fmla="*/ 53 h 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" h="53">
                  <a:moveTo>
                    <a:pt x="0" y="0"/>
                  </a:moveTo>
                  <a:lnTo>
                    <a:pt x="122" y="25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5F5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23578" name="AutoShape 51"/>
          <p:cNvSpPr>
            <a:spLocks noChangeArrowheads="1"/>
          </p:cNvSpPr>
          <p:nvPr/>
        </p:nvSpPr>
        <p:spPr bwMode="auto">
          <a:xfrm>
            <a:off x="909597" y="3289715"/>
            <a:ext cx="2143696" cy="1983347"/>
          </a:xfrm>
          <a:prstGeom prst="roundRect">
            <a:avLst>
              <a:gd name="adj" fmla="val 5417"/>
            </a:avLst>
          </a:prstGeom>
          <a:solidFill>
            <a:srgbClr val="EAEAEA"/>
          </a:solidFill>
          <a:ln w="19050">
            <a:solidFill>
              <a:schemeClr val="tx1"/>
            </a:solidFill>
            <a:prstDash val="dashDot"/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grpSp>
        <p:nvGrpSpPr>
          <p:cNvPr id="23579" name="Group 52"/>
          <p:cNvGrpSpPr>
            <a:grpSpLocks/>
          </p:cNvGrpSpPr>
          <p:nvPr/>
        </p:nvGrpSpPr>
        <p:grpSpPr bwMode="auto">
          <a:xfrm>
            <a:off x="1182488" y="3463115"/>
            <a:ext cx="1713064" cy="1749759"/>
            <a:chOff x="1219" y="2320"/>
            <a:chExt cx="1176" cy="1221"/>
          </a:xfrm>
        </p:grpSpPr>
        <p:sp>
          <p:nvSpPr>
            <p:cNvPr id="23582" name="Rectangle 53"/>
            <p:cNvSpPr>
              <a:spLocks noChangeArrowheads="1"/>
            </p:cNvSpPr>
            <p:nvPr/>
          </p:nvSpPr>
          <p:spPr bwMode="auto">
            <a:xfrm>
              <a:off x="1229" y="2497"/>
              <a:ext cx="510" cy="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2300" b="0">
                  <a:solidFill>
                    <a:srgbClr val="000000"/>
                  </a:solidFill>
                  <a:latin typeface="Symbol" pitchFamily="18" charset="2"/>
                </a:rPr>
                <a:t>l</a:t>
              </a:r>
              <a:r>
                <a:rPr lang="de-DE" sz="2300" b="0" baseline="-25000">
                  <a:solidFill>
                    <a:srgbClr val="000000"/>
                  </a:solidFill>
                  <a:latin typeface="Arial" charset="0"/>
                </a:rPr>
                <a:t>1</a:t>
              </a:r>
              <a:r>
                <a:rPr lang="de-DE" sz="2300" b="0">
                  <a:solidFill>
                    <a:srgbClr val="000000"/>
                  </a:solidFill>
                  <a:latin typeface="Symbol" pitchFamily="18" charset="2"/>
                </a:rPr>
                <a:t> = l</a:t>
              </a:r>
            </a:p>
          </p:txBody>
        </p:sp>
        <p:sp>
          <p:nvSpPr>
            <p:cNvPr id="23583" name="AutoShape 54"/>
            <p:cNvSpPr>
              <a:spLocks noChangeArrowheads="1"/>
            </p:cNvSpPr>
            <p:nvPr/>
          </p:nvSpPr>
          <p:spPr bwMode="auto">
            <a:xfrm>
              <a:off x="1863" y="2320"/>
              <a:ext cx="499" cy="953"/>
            </a:xfrm>
            <a:prstGeom prst="roundRect">
              <a:avLst>
                <a:gd name="adj" fmla="val 11315"/>
              </a:avLst>
            </a:prstGeom>
            <a:solidFill>
              <a:schemeClr val="bg1"/>
            </a:solidFill>
            <a:ln w="0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de-DE" sz="1600" b="0">
                <a:latin typeface="Arial" charset="0"/>
              </a:endParaRPr>
            </a:p>
          </p:txBody>
        </p:sp>
        <p:grpSp>
          <p:nvGrpSpPr>
            <p:cNvPr id="23584" name="Group 55"/>
            <p:cNvGrpSpPr>
              <a:grpSpLocks/>
            </p:cNvGrpSpPr>
            <p:nvPr/>
          </p:nvGrpSpPr>
          <p:grpSpPr bwMode="auto">
            <a:xfrm>
              <a:off x="1219" y="2772"/>
              <a:ext cx="472" cy="53"/>
              <a:chOff x="1219" y="2772"/>
              <a:chExt cx="472" cy="53"/>
            </a:xfrm>
          </p:grpSpPr>
          <p:sp>
            <p:nvSpPr>
              <p:cNvPr id="23600" name="Freeform 56"/>
              <p:cNvSpPr>
                <a:spLocks/>
              </p:cNvSpPr>
              <p:nvPr/>
            </p:nvSpPr>
            <p:spPr bwMode="auto">
              <a:xfrm>
                <a:off x="1219" y="2792"/>
                <a:ext cx="450" cy="17"/>
              </a:xfrm>
              <a:custGeom>
                <a:avLst/>
                <a:gdLst>
                  <a:gd name="T0" fmla="*/ 4 w 695"/>
                  <a:gd name="T1" fmla="*/ 0 h 17"/>
                  <a:gd name="T2" fmla="*/ 1 w 695"/>
                  <a:gd name="T3" fmla="*/ 0 h 17"/>
                  <a:gd name="T4" fmla="*/ 1 w 695"/>
                  <a:gd name="T5" fmla="*/ 3 h 17"/>
                  <a:gd name="T6" fmla="*/ 0 w 695"/>
                  <a:gd name="T7" fmla="*/ 3 h 17"/>
                  <a:gd name="T8" fmla="*/ 0 w 695"/>
                  <a:gd name="T9" fmla="*/ 14 h 17"/>
                  <a:gd name="T10" fmla="*/ 1 w 695"/>
                  <a:gd name="T11" fmla="*/ 14 h 17"/>
                  <a:gd name="T12" fmla="*/ 1 w 695"/>
                  <a:gd name="T13" fmla="*/ 17 h 17"/>
                  <a:gd name="T14" fmla="*/ 290 w 695"/>
                  <a:gd name="T15" fmla="*/ 17 h 17"/>
                  <a:gd name="T16" fmla="*/ 290 w 695"/>
                  <a:gd name="T17" fmla="*/ 14 h 17"/>
                  <a:gd name="T18" fmla="*/ 291 w 695"/>
                  <a:gd name="T19" fmla="*/ 14 h 17"/>
                  <a:gd name="T20" fmla="*/ 291 w 695"/>
                  <a:gd name="T21" fmla="*/ 3 h 17"/>
                  <a:gd name="T22" fmla="*/ 290 w 695"/>
                  <a:gd name="T23" fmla="*/ 3 h 17"/>
                  <a:gd name="T24" fmla="*/ 290 w 695"/>
                  <a:gd name="T25" fmla="*/ 0 h 17"/>
                  <a:gd name="T26" fmla="*/ 288 w 695"/>
                  <a:gd name="T27" fmla="*/ 0 h 17"/>
                  <a:gd name="T28" fmla="*/ 4 w 695"/>
                  <a:gd name="T29" fmla="*/ 0 h 1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695"/>
                  <a:gd name="T46" fmla="*/ 0 h 17"/>
                  <a:gd name="T47" fmla="*/ 695 w 695"/>
                  <a:gd name="T48" fmla="*/ 17 h 17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695" h="17">
                    <a:moveTo>
                      <a:pt x="9" y="0"/>
                    </a:moveTo>
                    <a:lnTo>
                      <a:pt x="3" y="0"/>
                    </a:lnTo>
                    <a:lnTo>
                      <a:pt x="3" y="3"/>
                    </a:lnTo>
                    <a:lnTo>
                      <a:pt x="0" y="3"/>
                    </a:lnTo>
                    <a:lnTo>
                      <a:pt x="0" y="14"/>
                    </a:lnTo>
                    <a:lnTo>
                      <a:pt x="3" y="14"/>
                    </a:lnTo>
                    <a:lnTo>
                      <a:pt x="3" y="17"/>
                    </a:lnTo>
                    <a:lnTo>
                      <a:pt x="692" y="17"/>
                    </a:lnTo>
                    <a:lnTo>
                      <a:pt x="692" y="14"/>
                    </a:lnTo>
                    <a:lnTo>
                      <a:pt x="695" y="14"/>
                    </a:lnTo>
                    <a:lnTo>
                      <a:pt x="695" y="3"/>
                    </a:lnTo>
                    <a:lnTo>
                      <a:pt x="692" y="3"/>
                    </a:lnTo>
                    <a:lnTo>
                      <a:pt x="692" y="0"/>
                    </a:lnTo>
                    <a:lnTo>
                      <a:pt x="687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3601" name="Freeform 57"/>
              <p:cNvSpPr>
                <a:spLocks/>
              </p:cNvSpPr>
              <p:nvPr/>
            </p:nvSpPr>
            <p:spPr bwMode="auto">
              <a:xfrm>
                <a:off x="1612" y="2772"/>
                <a:ext cx="79" cy="53"/>
              </a:xfrm>
              <a:custGeom>
                <a:avLst/>
                <a:gdLst>
                  <a:gd name="T0" fmla="*/ 0 w 122"/>
                  <a:gd name="T1" fmla="*/ 0 h 53"/>
                  <a:gd name="T2" fmla="*/ 51 w 122"/>
                  <a:gd name="T3" fmla="*/ 25 h 53"/>
                  <a:gd name="T4" fmla="*/ 0 w 122"/>
                  <a:gd name="T5" fmla="*/ 53 h 53"/>
                  <a:gd name="T6" fmla="*/ 0 w 122"/>
                  <a:gd name="T7" fmla="*/ 0 h 5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2"/>
                  <a:gd name="T13" fmla="*/ 0 h 53"/>
                  <a:gd name="T14" fmla="*/ 122 w 122"/>
                  <a:gd name="T15" fmla="*/ 53 h 5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2" h="53">
                    <a:moveTo>
                      <a:pt x="0" y="0"/>
                    </a:moveTo>
                    <a:lnTo>
                      <a:pt x="122" y="25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5F5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23585" name="Freeform 58"/>
            <p:cNvSpPr>
              <a:spLocks/>
            </p:cNvSpPr>
            <p:nvPr/>
          </p:nvSpPr>
          <p:spPr bwMode="auto">
            <a:xfrm>
              <a:off x="1908" y="2365"/>
              <a:ext cx="273" cy="273"/>
            </a:xfrm>
            <a:custGeom>
              <a:avLst/>
              <a:gdLst>
                <a:gd name="T0" fmla="*/ 3 w 307"/>
                <a:gd name="T1" fmla="*/ 149 h 304"/>
                <a:gd name="T2" fmla="*/ 11 w 307"/>
                <a:gd name="T3" fmla="*/ 176 h 304"/>
                <a:gd name="T4" fmla="*/ 28 w 307"/>
                <a:gd name="T5" fmla="*/ 201 h 304"/>
                <a:gd name="T6" fmla="*/ 48 w 307"/>
                <a:gd name="T7" fmla="*/ 221 h 304"/>
                <a:gd name="T8" fmla="*/ 75 w 307"/>
                <a:gd name="T9" fmla="*/ 236 h 304"/>
                <a:gd name="T10" fmla="*/ 103 w 307"/>
                <a:gd name="T11" fmla="*/ 242 h 304"/>
                <a:gd name="T12" fmla="*/ 147 w 307"/>
                <a:gd name="T13" fmla="*/ 242 h 304"/>
                <a:gd name="T14" fmla="*/ 168 w 307"/>
                <a:gd name="T15" fmla="*/ 236 h 304"/>
                <a:gd name="T16" fmla="*/ 204 w 307"/>
                <a:gd name="T17" fmla="*/ 214 h 304"/>
                <a:gd name="T18" fmla="*/ 221 w 307"/>
                <a:gd name="T19" fmla="*/ 192 h 304"/>
                <a:gd name="T20" fmla="*/ 234 w 307"/>
                <a:gd name="T21" fmla="*/ 170 h 304"/>
                <a:gd name="T22" fmla="*/ 241 w 307"/>
                <a:gd name="T23" fmla="*/ 140 h 304"/>
                <a:gd name="T24" fmla="*/ 241 w 307"/>
                <a:gd name="T25" fmla="*/ 96 h 304"/>
                <a:gd name="T26" fmla="*/ 232 w 307"/>
                <a:gd name="T27" fmla="*/ 68 h 304"/>
                <a:gd name="T28" fmla="*/ 217 w 307"/>
                <a:gd name="T29" fmla="*/ 49 h 304"/>
                <a:gd name="T30" fmla="*/ 199 w 307"/>
                <a:gd name="T31" fmla="*/ 29 h 304"/>
                <a:gd name="T32" fmla="*/ 162 w 307"/>
                <a:gd name="T33" fmla="*/ 6 h 304"/>
                <a:gd name="T34" fmla="*/ 139 w 307"/>
                <a:gd name="T35" fmla="*/ 2 h 304"/>
                <a:gd name="T36" fmla="*/ 94 w 307"/>
                <a:gd name="T37" fmla="*/ 2 h 304"/>
                <a:gd name="T38" fmla="*/ 68 w 307"/>
                <a:gd name="T39" fmla="*/ 12 h 304"/>
                <a:gd name="T40" fmla="*/ 44 w 307"/>
                <a:gd name="T41" fmla="*/ 29 h 304"/>
                <a:gd name="T42" fmla="*/ 25 w 307"/>
                <a:gd name="T43" fmla="*/ 49 h 304"/>
                <a:gd name="T44" fmla="*/ 9 w 307"/>
                <a:gd name="T45" fmla="*/ 75 h 304"/>
                <a:gd name="T46" fmla="*/ 3 w 307"/>
                <a:gd name="T47" fmla="*/ 105 h 304"/>
                <a:gd name="T48" fmla="*/ 13 w 307"/>
                <a:gd name="T49" fmla="*/ 111 h 304"/>
                <a:gd name="T50" fmla="*/ 18 w 307"/>
                <a:gd name="T51" fmla="*/ 89 h 304"/>
                <a:gd name="T52" fmla="*/ 31 w 307"/>
                <a:gd name="T53" fmla="*/ 62 h 304"/>
                <a:gd name="T54" fmla="*/ 48 w 307"/>
                <a:gd name="T55" fmla="*/ 40 h 304"/>
                <a:gd name="T56" fmla="*/ 66 w 307"/>
                <a:gd name="T57" fmla="*/ 27 h 304"/>
                <a:gd name="T58" fmla="*/ 94 w 307"/>
                <a:gd name="T59" fmla="*/ 18 h 304"/>
                <a:gd name="T60" fmla="*/ 120 w 307"/>
                <a:gd name="T61" fmla="*/ 13 h 304"/>
                <a:gd name="T62" fmla="*/ 147 w 307"/>
                <a:gd name="T63" fmla="*/ 18 h 304"/>
                <a:gd name="T64" fmla="*/ 175 w 307"/>
                <a:gd name="T65" fmla="*/ 29 h 304"/>
                <a:gd name="T66" fmla="*/ 195 w 307"/>
                <a:gd name="T67" fmla="*/ 40 h 304"/>
                <a:gd name="T68" fmla="*/ 213 w 307"/>
                <a:gd name="T69" fmla="*/ 62 h 304"/>
                <a:gd name="T70" fmla="*/ 221 w 307"/>
                <a:gd name="T71" fmla="*/ 80 h 304"/>
                <a:gd name="T72" fmla="*/ 228 w 307"/>
                <a:gd name="T73" fmla="*/ 105 h 304"/>
                <a:gd name="T74" fmla="*/ 228 w 307"/>
                <a:gd name="T75" fmla="*/ 140 h 304"/>
                <a:gd name="T76" fmla="*/ 221 w 307"/>
                <a:gd name="T77" fmla="*/ 164 h 304"/>
                <a:gd name="T78" fmla="*/ 213 w 307"/>
                <a:gd name="T79" fmla="*/ 183 h 304"/>
                <a:gd name="T80" fmla="*/ 195 w 307"/>
                <a:gd name="T81" fmla="*/ 205 h 304"/>
                <a:gd name="T82" fmla="*/ 175 w 307"/>
                <a:gd name="T83" fmla="*/ 216 h 304"/>
                <a:gd name="T84" fmla="*/ 147 w 307"/>
                <a:gd name="T85" fmla="*/ 227 h 304"/>
                <a:gd name="T86" fmla="*/ 120 w 307"/>
                <a:gd name="T87" fmla="*/ 232 h 304"/>
                <a:gd name="T88" fmla="*/ 94 w 307"/>
                <a:gd name="T89" fmla="*/ 227 h 304"/>
                <a:gd name="T90" fmla="*/ 66 w 307"/>
                <a:gd name="T91" fmla="*/ 218 h 304"/>
                <a:gd name="T92" fmla="*/ 48 w 307"/>
                <a:gd name="T93" fmla="*/ 205 h 304"/>
                <a:gd name="T94" fmla="*/ 31 w 307"/>
                <a:gd name="T95" fmla="*/ 183 h 304"/>
                <a:gd name="T96" fmla="*/ 18 w 307"/>
                <a:gd name="T97" fmla="*/ 155 h 304"/>
                <a:gd name="T98" fmla="*/ 13 w 307"/>
                <a:gd name="T99" fmla="*/ 134 h 30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07"/>
                <a:gd name="T151" fmla="*/ 0 h 304"/>
                <a:gd name="T152" fmla="*/ 307 w 307"/>
                <a:gd name="T153" fmla="*/ 304 h 30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07" h="304">
                  <a:moveTo>
                    <a:pt x="0" y="152"/>
                  </a:moveTo>
                  <a:lnTo>
                    <a:pt x="0" y="166"/>
                  </a:lnTo>
                  <a:lnTo>
                    <a:pt x="3" y="174"/>
                  </a:lnTo>
                  <a:lnTo>
                    <a:pt x="3" y="185"/>
                  </a:lnTo>
                  <a:lnTo>
                    <a:pt x="6" y="191"/>
                  </a:lnTo>
                  <a:lnTo>
                    <a:pt x="6" y="199"/>
                  </a:lnTo>
                  <a:lnTo>
                    <a:pt x="11" y="210"/>
                  </a:lnTo>
                  <a:lnTo>
                    <a:pt x="14" y="218"/>
                  </a:lnTo>
                  <a:lnTo>
                    <a:pt x="22" y="232"/>
                  </a:lnTo>
                  <a:lnTo>
                    <a:pt x="28" y="238"/>
                  </a:lnTo>
                  <a:lnTo>
                    <a:pt x="31" y="243"/>
                  </a:lnTo>
                  <a:lnTo>
                    <a:pt x="36" y="249"/>
                  </a:lnTo>
                  <a:lnTo>
                    <a:pt x="39" y="254"/>
                  </a:lnTo>
                  <a:lnTo>
                    <a:pt x="50" y="265"/>
                  </a:lnTo>
                  <a:lnTo>
                    <a:pt x="56" y="268"/>
                  </a:lnTo>
                  <a:lnTo>
                    <a:pt x="61" y="274"/>
                  </a:lnTo>
                  <a:lnTo>
                    <a:pt x="67" y="276"/>
                  </a:lnTo>
                  <a:lnTo>
                    <a:pt x="72" y="282"/>
                  </a:lnTo>
                  <a:lnTo>
                    <a:pt x="86" y="290"/>
                  </a:lnTo>
                  <a:lnTo>
                    <a:pt x="94" y="293"/>
                  </a:lnTo>
                  <a:lnTo>
                    <a:pt x="105" y="298"/>
                  </a:lnTo>
                  <a:lnTo>
                    <a:pt x="114" y="298"/>
                  </a:lnTo>
                  <a:lnTo>
                    <a:pt x="119" y="301"/>
                  </a:lnTo>
                  <a:lnTo>
                    <a:pt x="130" y="301"/>
                  </a:lnTo>
                  <a:lnTo>
                    <a:pt x="139" y="304"/>
                  </a:lnTo>
                  <a:lnTo>
                    <a:pt x="166" y="304"/>
                  </a:lnTo>
                  <a:lnTo>
                    <a:pt x="175" y="301"/>
                  </a:lnTo>
                  <a:lnTo>
                    <a:pt x="186" y="301"/>
                  </a:lnTo>
                  <a:lnTo>
                    <a:pt x="191" y="298"/>
                  </a:lnTo>
                  <a:lnTo>
                    <a:pt x="199" y="298"/>
                  </a:lnTo>
                  <a:lnTo>
                    <a:pt x="205" y="296"/>
                  </a:lnTo>
                  <a:lnTo>
                    <a:pt x="213" y="293"/>
                  </a:lnTo>
                  <a:lnTo>
                    <a:pt x="233" y="285"/>
                  </a:lnTo>
                  <a:lnTo>
                    <a:pt x="241" y="279"/>
                  </a:lnTo>
                  <a:lnTo>
                    <a:pt x="252" y="268"/>
                  </a:lnTo>
                  <a:lnTo>
                    <a:pt x="258" y="265"/>
                  </a:lnTo>
                  <a:lnTo>
                    <a:pt x="260" y="260"/>
                  </a:lnTo>
                  <a:lnTo>
                    <a:pt x="271" y="249"/>
                  </a:lnTo>
                  <a:lnTo>
                    <a:pt x="274" y="243"/>
                  </a:lnTo>
                  <a:lnTo>
                    <a:pt x="280" y="238"/>
                  </a:lnTo>
                  <a:lnTo>
                    <a:pt x="282" y="232"/>
                  </a:lnTo>
                  <a:lnTo>
                    <a:pt x="288" y="227"/>
                  </a:lnTo>
                  <a:lnTo>
                    <a:pt x="293" y="218"/>
                  </a:lnTo>
                  <a:lnTo>
                    <a:pt x="296" y="210"/>
                  </a:lnTo>
                  <a:lnTo>
                    <a:pt x="302" y="199"/>
                  </a:lnTo>
                  <a:lnTo>
                    <a:pt x="302" y="191"/>
                  </a:lnTo>
                  <a:lnTo>
                    <a:pt x="305" y="185"/>
                  </a:lnTo>
                  <a:lnTo>
                    <a:pt x="305" y="174"/>
                  </a:lnTo>
                  <a:lnTo>
                    <a:pt x="307" y="166"/>
                  </a:lnTo>
                  <a:lnTo>
                    <a:pt x="307" y="138"/>
                  </a:lnTo>
                  <a:lnTo>
                    <a:pt x="305" y="130"/>
                  </a:lnTo>
                  <a:lnTo>
                    <a:pt x="305" y="119"/>
                  </a:lnTo>
                  <a:lnTo>
                    <a:pt x="302" y="113"/>
                  </a:lnTo>
                  <a:lnTo>
                    <a:pt x="302" y="105"/>
                  </a:lnTo>
                  <a:lnTo>
                    <a:pt x="296" y="94"/>
                  </a:lnTo>
                  <a:lnTo>
                    <a:pt x="293" y="85"/>
                  </a:lnTo>
                  <a:lnTo>
                    <a:pt x="288" y="77"/>
                  </a:lnTo>
                  <a:lnTo>
                    <a:pt x="282" y="72"/>
                  </a:lnTo>
                  <a:lnTo>
                    <a:pt x="280" y="66"/>
                  </a:lnTo>
                  <a:lnTo>
                    <a:pt x="274" y="61"/>
                  </a:lnTo>
                  <a:lnTo>
                    <a:pt x="271" y="55"/>
                  </a:lnTo>
                  <a:lnTo>
                    <a:pt x="260" y="44"/>
                  </a:lnTo>
                  <a:lnTo>
                    <a:pt x="258" y="38"/>
                  </a:lnTo>
                  <a:lnTo>
                    <a:pt x="252" y="36"/>
                  </a:lnTo>
                  <a:lnTo>
                    <a:pt x="241" y="25"/>
                  </a:lnTo>
                  <a:lnTo>
                    <a:pt x="233" y="19"/>
                  </a:lnTo>
                  <a:lnTo>
                    <a:pt x="213" y="11"/>
                  </a:lnTo>
                  <a:lnTo>
                    <a:pt x="205" y="8"/>
                  </a:lnTo>
                  <a:lnTo>
                    <a:pt x="199" y="5"/>
                  </a:lnTo>
                  <a:lnTo>
                    <a:pt x="191" y="5"/>
                  </a:lnTo>
                  <a:lnTo>
                    <a:pt x="186" y="2"/>
                  </a:lnTo>
                  <a:lnTo>
                    <a:pt x="175" y="2"/>
                  </a:lnTo>
                  <a:lnTo>
                    <a:pt x="166" y="0"/>
                  </a:lnTo>
                  <a:lnTo>
                    <a:pt x="139" y="0"/>
                  </a:lnTo>
                  <a:lnTo>
                    <a:pt x="130" y="2"/>
                  </a:lnTo>
                  <a:lnTo>
                    <a:pt x="119" y="2"/>
                  </a:lnTo>
                  <a:lnTo>
                    <a:pt x="114" y="5"/>
                  </a:lnTo>
                  <a:lnTo>
                    <a:pt x="105" y="5"/>
                  </a:lnTo>
                  <a:lnTo>
                    <a:pt x="94" y="11"/>
                  </a:lnTo>
                  <a:lnTo>
                    <a:pt x="86" y="14"/>
                  </a:lnTo>
                  <a:lnTo>
                    <a:pt x="72" y="22"/>
                  </a:lnTo>
                  <a:lnTo>
                    <a:pt x="67" y="27"/>
                  </a:lnTo>
                  <a:lnTo>
                    <a:pt x="61" y="30"/>
                  </a:lnTo>
                  <a:lnTo>
                    <a:pt x="56" y="36"/>
                  </a:lnTo>
                  <a:lnTo>
                    <a:pt x="50" y="38"/>
                  </a:lnTo>
                  <a:lnTo>
                    <a:pt x="39" y="50"/>
                  </a:lnTo>
                  <a:lnTo>
                    <a:pt x="36" y="55"/>
                  </a:lnTo>
                  <a:lnTo>
                    <a:pt x="31" y="61"/>
                  </a:lnTo>
                  <a:lnTo>
                    <a:pt x="28" y="66"/>
                  </a:lnTo>
                  <a:lnTo>
                    <a:pt x="22" y="72"/>
                  </a:lnTo>
                  <a:lnTo>
                    <a:pt x="14" y="85"/>
                  </a:lnTo>
                  <a:lnTo>
                    <a:pt x="11" y="94"/>
                  </a:lnTo>
                  <a:lnTo>
                    <a:pt x="6" y="105"/>
                  </a:lnTo>
                  <a:lnTo>
                    <a:pt x="6" y="113"/>
                  </a:lnTo>
                  <a:lnTo>
                    <a:pt x="3" y="119"/>
                  </a:lnTo>
                  <a:lnTo>
                    <a:pt x="3" y="130"/>
                  </a:lnTo>
                  <a:lnTo>
                    <a:pt x="0" y="138"/>
                  </a:lnTo>
                  <a:lnTo>
                    <a:pt x="0" y="152"/>
                  </a:lnTo>
                  <a:lnTo>
                    <a:pt x="17" y="152"/>
                  </a:lnTo>
                  <a:lnTo>
                    <a:pt x="17" y="138"/>
                  </a:lnTo>
                  <a:lnTo>
                    <a:pt x="20" y="130"/>
                  </a:lnTo>
                  <a:lnTo>
                    <a:pt x="20" y="124"/>
                  </a:lnTo>
                  <a:lnTo>
                    <a:pt x="22" y="119"/>
                  </a:lnTo>
                  <a:lnTo>
                    <a:pt x="22" y="110"/>
                  </a:lnTo>
                  <a:lnTo>
                    <a:pt x="28" y="99"/>
                  </a:lnTo>
                  <a:lnTo>
                    <a:pt x="31" y="91"/>
                  </a:lnTo>
                  <a:lnTo>
                    <a:pt x="33" y="83"/>
                  </a:lnTo>
                  <a:lnTo>
                    <a:pt x="39" y="77"/>
                  </a:lnTo>
                  <a:lnTo>
                    <a:pt x="42" y="72"/>
                  </a:lnTo>
                  <a:lnTo>
                    <a:pt x="47" y="66"/>
                  </a:lnTo>
                  <a:lnTo>
                    <a:pt x="50" y="61"/>
                  </a:lnTo>
                  <a:lnTo>
                    <a:pt x="61" y="50"/>
                  </a:lnTo>
                  <a:lnTo>
                    <a:pt x="67" y="47"/>
                  </a:lnTo>
                  <a:lnTo>
                    <a:pt x="72" y="41"/>
                  </a:lnTo>
                  <a:lnTo>
                    <a:pt x="78" y="38"/>
                  </a:lnTo>
                  <a:lnTo>
                    <a:pt x="83" y="33"/>
                  </a:lnTo>
                  <a:lnTo>
                    <a:pt x="92" y="30"/>
                  </a:lnTo>
                  <a:lnTo>
                    <a:pt x="100" y="27"/>
                  </a:lnTo>
                  <a:lnTo>
                    <a:pt x="111" y="22"/>
                  </a:lnTo>
                  <a:lnTo>
                    <a:pt x="119" y="22"/>
                  </a:lnTo>
                  <a:lnTo>
                    <a:pt x="125" y="19"/>
                  </a:lnTo>
                  <a:lnTo>
                    <a:pt x="130" y="19"/>
                  </a:lnTo>
                  <a:lnTo>
                    <a:pt x="139" y="16"/>
                  </a:lnTo>
                  <a:lnTo>
                    <a:pt x="152" y="16"/>
                  </a:lnTo>
                  <a:lnTo>
                    <a:pt x="166" y="16"/>
                  </a:lnTo>
                  <a:lnTo>
                    <a:pt x="175" y="19"/>
                  </a:lnTo>
                  <a:lnTo>
                    <a:pt x="180" y="19"/>
                  </a:lnTo>
                  <a:lnTo>
                    <a:pt x="186" y="22"/>
                  </a:lnTo>
                  <a:lnTo>
                    <a:pt x="194" y="22"/>
                  </a:lnTo>
                  <a:lnTo>
                    <a:pt x="199" y="25"/>
                  </a:lnTo>
                  <a:lnTo>
                    <a:pt x="208" y="27"/>
                  </a:lnTo>
                  <a:lnTo>
                    <a:pt x="222" y="36"/>
                  </a:lnTo>
                  <a:lnTo>
                    <a:pt x="230" y="41"/>
                  </a:lnTo>
                  <a:lnTo>
                    <a:pt x="235" y="41"/>
                  </a:lnTo>
                  <a:lnTo>
                    <a:pt x="241" y="47"/>
                  </a:lnTo>
                  <a:lnTo>
                    <a:pt x="246" y="50"/>
                  </a:lnTo>
                  <a:lnTo>
                    <a:pt x="249" y="55"/>
                  </a:lnTo>
                  <a:lnTo>
                    <a:pt x="260" y="66"/>
                  </a:lnTo>
                  <a:lnTo>
                    <a:pt x="263" y="72"/>
                  </a:lnTo>
                  <a:lnTo>
                    <a:pt x="269" y="77"/>
                  </a:lnTo>
                  <a:lnTo>
                    <a:pt x="271" y="83"/>
                  </a:lnTo>
                  <a:lnTo>
                    <a:pt x="277" y="88"/>
                  </a:lnTo>
                  <a:lnTo>
                    <a:pt x="277" y="91"/>
                  </a:lnTo>
                  <a:lnTo>
                    <a:pt x="280" y="99"/>
                  </a:lnTo>
                  <a:lnTo>
                    <a:pt x="285" y="110"/>
                  </a:lnTo>
                  <a:lnTo>
                    <a:pt x="285" y="119"/>
                  </a:lnTo>
                  <a:lnTo>
                    <a:pt x="288" y="124"/>
                  </a:lnTo>
                  <a:lnTo>
                    <a:pt x="288" y="130"/>
                  </a:lnTo>
                  <a:lnTo>
                    <a:pt x="291" y="138"/>
                  </a:lnTo>
                  <a:lnTo>
                    <a:pt x="291" y="152"/>
                  </a:lnTo>
                  <a:lnTo>
                    <a:pt x="291" y="166"/>
                  </a:lnTo>
                  <a:lnTo>
                    <a:pt x="288" y="174"/>
                  </a:lnTo>
                  <a:lnTo>
                    <a:pt x="288" y="179"/>
                  </a:lnTo>
                  <a:lnTo>
                    <a:pt x="285" y="185"/>
                  </a:lnTo>
                  <a:lnTo>
                    <a:pt x="285" y="193"/>
                  </a:lnTo>
                  <a:lnTo>
                    <a:pt x="280" y="204"/>
                  </a:lnTo>
                  <a:lnTo>
                    <a:pt x="277" y="213"/>
                  </a:lnTo>
                  <a:lnTo>
                    <a:pt x="277" y="215"/>
                  </a:lnTo>
                  <a:lnTo>
                    <a:pt x="271" y="221"/>
                  </a:lnTo>
                  <a:lnTo>
                    <a:pt x="269" y="227"/>
                  </a:lnTo>
                  <a:lnTo>
                    <a:pt x="263" y="232"/>
                  </a:lnTo>
                  <a:lnTo>
                    <a:pt x="260" y="238"/>
                  </a:lnTo>
                  <a:lnTo>
                    <a:pt x="249" y="249"/>
                  </a:lnTo>
                  <a:lnTo>
                    <a:pt x="246" y="254"/>
                  </a:lnTo>
                  <a:lnTo>
                    <a:pt x="241" y="257"/>
                  </a:lnTo>
                  <a:lnTo>
                    <a:pt x="235" y="262"/>
                  </a:lnTo>
                  <a:lnTo>
                    <a:pt x="230" y="262"/>
                  </a:lnTo>
                  <a:lnTo>
                    <a:pt x="222" y="268"/>
                  </a:lnTo>
                  <a:lnTo>
                    <a:pt x="208" y="276"/>
                  </a:lnTo>
                  <a:lnTo>
                    <a:pt x="199" y="279"/>
                  </a:lnTo>
                  <a:lnTo>
                    <a:pt x="194" y="282"/>
                  </a:lnTo>
                  <a:lnTo>
                    <a:pt x="186" y="282"/>
                  </a:lnTo>
                  <a:lnTo>
                    <a:pt x="180" y="285"/>
                  </a:lnTo>
                  <a:lnTo>
                    <a:pt x="175" y="285"/>
                  </a:lnTo>
                  <a:lnTo>
                    <a:pt x="166" y="287"/>
                  </a:lnTo>
                  <a:lnTo>
                    <a:pt x="152" y="287"/>
                  </a:lnTo>
                  <a:lnTo>
                    <a:pt x="139" y="287"/>
                  </a:lnTo>
                  <a:lnTo>
                    <a:pt x="130" y="285"/>
                  </a:lnTo>
                  <a:lnTo>
                    <a:pt x="125" y="285"/>
                  </a:lnTo>
                  <a:lnTo>
                    <a:pt x="119" y="282"/>
                  </a:lnTo>
                  <a:lnTo>
                    <a:pt x="111" y="282"/>
                  </a:lnTo>
                  <a:lnTo>
                    <a:pt x="100" y="276"/>
                  </a:lnTo>
                  <a:lnTo>
                    <a:pt x="92" y="274"/>
                  </a:lnTo>
                  <a:lnTo>
                    <a:pt x="83" y="271"/>
                  </a:lnTo>
                  <a:lnTo>
                    <a:pt x="78" y="265"/>
                  </a:lnTo>
                  <a:lnTo>
                    <a:pt x="72" y="262"/>
                  </a:lnTo>
                  <a:lnTo>
                    <a:pt x="67" y="257"/>
                  </a:lnTo>
                  <a:lnTo>
                    <a:pt x="61" y="254"/>
                  </a:lnTo>
                  <a:lnTo>
                    <a:pt x="50" y="243"/>
                  </a:lnTo>
                  <a:lnTo>
                    <a:pt x="47" y="238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3" y="221"/>
                  </a:lnTo>
                  <a:lnTo>
                    <a:pt x="31" y="213"/>
                  </a:lnTo>
                  <a:lnTo>
                    <a:pt x="28" y="204"/>
                  </a:lnTo>
                  <a:lnTo>
                    <a:pt x="22" y="193"/>
                  </a:lnTo>
                  <a:lnTo>
                    <a:pt x="22" y="185"/>
                  </a:lnTo>
                  <a:lnTo>
                    <a:pt x="20" y="179"/>
                  </a:lnTo>
                  <a:lnTo>
                    <a:pt x="20" y="174"/>
                  </a:lnTo>
                  <a:lnTo>
                    <a:pt x="17" y="166"/>
                  </a:lnTo>
                  <a:lnTo>
                    <a:pt x="17" y="152"/>
                  </a:lnTo>
                  <a:lnTo>
                    <a:pt x="0" y="152"/>
                  </a:lnTo>
                  <a:close/>
                </a:path>
              </a:pathLst>
            </a:custGeom>
            <a:solidFill>
              <a:srgbClr val="000000"/>
            </a:solidFill>
            <a:ln w="31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3586" name="Rectangle 59"/>
            <p:cNvSpPr>
              <a:spLocks noChangeArrowheads="1"/>
            </p:cNvSpPr>
            <p:nvPr/>
          </p:nvSpPr>
          <p:spPr bwMode="auto">
            <a:xfrm>
              <a:off x="1988" y="2430"/>
              <a:ext cx="118" cy="1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600" b="0">
                  <a:solidFill>
                    <a:srgbClr val="000000"/>
                  </a:solidFill>
                  <a:latin typeface="Arial" charset="0"/>
                </a:rPr>
                <a:t>M</a:t>
              </a:r>
              <a:endParaRPr lang="de-DE" sz="1600" b="0">
                <a:latin typeface="Arial" charset="0"/>
              </a:endParaRPr>
            </a:p>
          </p:txBody>
        </p:sp>
        <p:sp>
          <p:nvSpPr>
            <p:cNvPr id="23587" name="Freeform 60"/>
            <p:cNvSpPr>
              <a:spLocks/>
            </p:cNvSpPr>
            <p:nvPr/>
          </p:nvSpPr>
          <p:spPr bwMode="auto">
            <a:xfrm>
              <a:off x="1908" y="2954"/>
              <a:ext cx="273" cy="273"/>
            </a:xfrm>
            <a:custGeom>
              <a:avLst/>
              <a:gdLst>
                <a:gd name="T0" fmla="*/ 3 w 307"/>
                <a:gd name="T1" fmla="*/ 149 h 304"/>
                <a:gd name="T2" fmla="*/ 11 w 307"/>
                <a:gd name="T3" fmla="*/ 176 h 304"/>
                <a:gd name="T4" fmla="*/ 28 w 307"/>
                <a:gd name="T5" fmla="*/ 201 h 304"/>
                <a:gd name="T6" fmla="*/ 48 w 307"/>
                <a:gd name="T7" fmla="*/ 221 h 304"/>
                <a:gd name="T8" fmla="*/ 75 w 307"/>
                <a:gd name="T9" fmla="*/ 236 h 304"/>
                <a:gd name="T10" fmla="*/ 103 w 307"/>
                <a:gd name="T11" fmla="*/ 242 h 304"/>
                <a:gd name="T12" fmla="*/ 147 w 307"/>
                <a:gd name="T13" fmla="*/ 242 h 304"/>
                <a:gd name="T14" fmla="*/ 168 w 307"/>
                <a:gd name="T15" fmla="*/ 236 h 304"/>
                <a:gd name="T16" fmla="*/ 204 w 307"/>
                <a:gd name="T17" fmla="*/ 214 h 304"/>
                <a:gd name="T18" fmla="*/ 221 w 307"/>
                <a:gd name="T19" fmla="*/ 192 h 304"/>
                <a:gd name="T20" fmla="*/ 234 w 307"/>
                <a:gd name="T21" fmla="*/ 170 h 304"/>
                <a:gd name="T22" fmla="*/ 241 w 307"/>
                <a:gd name="T23" fmla="*/ 140 h 304"/>
                <a:gd name="T24" fmla="*/ 241 w 307"/>
                <a:gd name="T25" fmla="*/ 96 h 304"/>
                <a:gd name="T26" fmla="*/ 232 w 307"/>
                <a:gd name="T27" fmla="*/ 68 h 304"/>
                <a:gd name="T28" fmla="*/ 217 w 307"/>
                <a:gd name="T29" fmla="*/ 49 h 304"/>
                <a:gd name="T30" fmla="*/ 199 w 307"/>
                <a:gd name="T31" fmla="*/ 29 h 304"/>
                <a:gd name="T32" fmla="*/ 162 w 307"/>
                <a:gd name="T33" fmla="*/ 6 h 304"/>
                <a:gd name="T34" fmla="*/ 139 w 307"/>
                <a:gd name="T35" fmla="*/ 2 h 304"/>
                <a:gd name="T36" fmla="*/ 94 w 307"/>
                <a:gd name="T37" fmla="*/ 2 h 304"/>
                <a:gd name="T38" fmla="*/ 68 w 307"/>
                <a:gd name="T39" fmla="*/ 12 h 304"/>
                <a:gd name="T40" fmla="*/ 44 w 307"/>
                <a:gd name="T41" fmla="*/ 29 h 304"/>
                <a:gd name="T42" fmla="*/ 25 w 307"/>
                <a:gd name="T43" fmla="*/ 49 h 304"/>
                <a:gd name="T44" fmla="*/ 9 w 307"/>
                <a:gd name="T45" fmla="*/ 75 h 304"/>
                <a:gd name="T46" fmla="*/ 3 w 307"/>
                <a:gd name="T47" fmla="*/ 105 h 304"/>
                <a:gd name="T48" fmla="*/ 13 w 307"/>
                <a:gd name="T49" fmla="*/ 111 h 304"/>
                <a:gd name="T50" fmla="*/ 18 w 307"/>
                <a:gd name="T51" fmla="*/ 89 h 304"/>
                <a:gd name="T52" fmla="*/ 31 w 307"/>
                <a:gd name="T53" fmla="*/ 62 h 304"/>
                <a:gd name="T54" fmla="*/ 48 w 307"/>
                <a:gd name="T55" fmla="*/ 40 h 304"/>
                <a:gd name="T56" fmla="*/ 66 w 307"/>
                <a:gd name="T57" fmla="*/ 27 h 304"/>
                <a:gd name="T58" fmla="*/ 94 w 307"/>
                <a:gd name="T59" fmla="*/ 18 h 304"/>
                <a:gd name="T60" fmla="*/ 120 w 307"/>
                <a:gd name="T61" fmla="*/ 13 h 304"/>
                <a:gd name="T62" fmla="*/ 147 w 307"/>
                <a:gd name="T63" fmla="*/ 18 h 304"/>
                <a:gd name="T64" fmla="*/ 175 w 307"/>
                <a:gd name="T65" fmla="*/ 29 h 304"/>
                <a:gd name="T66" fmla="*/ 195 w 307"/>
                <a:gd name="T67" fmla="*/ 40 h 304"/>
                <a:gd name="T68" fmla="*/ 213 w 307"/>
                <a:gd name="T69" fmla="*/ 62 h 304"/>
                <a:gd name="T70" fmla="*/ 221 w 307"/>
                <a:gd name="T71" fmla="*/ 80 h 304"/>
                <a:gd name="T72" fmla="*/ 228 w 307"/>
                <a:gd name="T73" fmla="*/ 105 h 304"/>
                <a:gd name="T74" fmla="*/ 228 w 307"/>
                <a:gd name="T75" fmla="*/ 140 h 304"/>
                <a:gd name="T76" fmla="*/ 221 w 307"/>
                <a:gd name="T77" fmla="*/ 164 h 304"/>
                <a:gd name="T78" fmla="*/ 213 w 307"/>
                <a:gd name="T79" fmla="*/ 183 h 304"/>
                <a:gd name="T80" fmla="*/ 195 w 307"/>
                <a:gd name="T81" fmla="*/ 205 h 304"/>
                <a:gd name="T82" fmla="*/ 175 w 307"/>
                <a:gd name="T83" fmla="*/ 216 h 304"/>
                <a:gd name="T84" fmla="*/ 147 w 307"/>
                <a:gd name="T85" fmla="*/ 227 h 304"/>
                <a:gd name="T86" fmla="*/ 120 w 307"/>
                <a:gd name="T87" fmla="*/ 232 h 304"/>
                <a:gd name="T88" fmla="*/ 94 w 307"/>
                <a:gd name="T89" fmla="*/ 227 h 304"/>
                <a:gd name="T90" fmla="*/ 66 w 307"/>
                <a:gd name="T91" fmla="*/ 218 h 304"/>
                <a:gd name="T92" fmla="*/ 48 w 307"/>
                <a:gd name="T93" fmla="*/ 205 h 304"/>
                <a:gd name="T94" fmla="*/ 31 w 307"/>
                <a:gd name="T95" fmla="*/ 183 h 304"/>
                <a:gd name="T96" fmla="*/ 18 w 307"/>
                <a:gd name="T97" fmla="*/ 155 h 304"/>
                <a:gd name="T98" fmla="*/ 13 w 307"/>
                <a:gd name="T99" fmla="*/ 134 h 30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07"/>
                <a:gd name="T151" fmla="*/ 0 h 304"/>
                <a:gd name="T152" fmla="*/ 307 w 307"/>
                <a:gd name="T153" fmla="*/ 304 h 30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07" h="304">
                  <a:moveTo>
                    <a:pt x="0" y="152"/>
                  </a:moveTo>
                  <a:lnTo>
                    <a:pt x="0" y="166"/>
                  </a:lnTo>
                  <a:lnTo>
                    <a:pt x="3" y="174"/>
                  </a:lnTo>
                  <a:lnTo>
                    <a:pt x="3" y="185"/>
                  </a:lnTo>
                  <a:lnTo>
                    <a:pt x="6" y="191"/>
                  </a:lnTo>
                  <a:lnTo>
                    <a:pt x="6" y="199"/>
                  </a:lnTo>
                  <a:lnTo>
                    <a:pt x="11" y="210"/>
                  </a:lnTo>
                  <a:lnTo>
                    <a:pt x="14" y="218"/>
                  </a:lnTo>
                  <a:lnTo>
                    <a:pt x="22" y="232"/>
                  </a:lnTo>
                  <a:lnTo>
                    <a:pt x="28" y="238"/>
                  </a:lnTo>
                  <a:lnTo>
                    <a:pt x="31" y="243"/>
                  </a:lnTo>
                  <a:lnTo>
                    <a:pt x="36" y="249"/>
                  </a:lnTo>
                  <a:lnTo>
                    <a:pt x="39" y="254"/>
                  </a:lnTo>
                  <a:lnTo>
                    <a:pt x="50" y="265"/>
                  </a:lnTo>
                  <a:lnTo>
                    <a:pt x="56" y="268"/>
                  </a:lnTo>
                  <a:lnTo>
                    <a:pt x="61" y="274"/>
                  </a:lnTo>
                  <a:lnTo>
                    <a:pt x="67" y="276"/>
                  </a:lnTo>
                  <a:lnTo>
                    <a:pt x="72" y="282"/>
                  </a:lnTo>
                  <a:lnTo>
                    <a:pt x="86" y="290"/>
                  </a:lnTo>
                  <a:lnTo>
                    <a:pt x="94" y="293"/>
                  </a:lnTo>
                  <a:lnTo>
                    <a:pt x="105" y="298"/>
                  </a:lnTo>
                  <a:lnTo>
                    <a:pt x="114" y="298"/>
                  </a:lnTo>
                  <a:lnTo>
                    <a:pt x="119" y="301"/>
                  </a:lnTo>
                  <a:lnTo>
                    <a:pt x="130" y="301"/>
                  </a:lnTo>
                  <a:lnTo>
                    <a:pt x="139" y="304"/>
                  </a:lnTo>
                  <a:lnTo>
                    <a:pt x="166" y="304"/>
                  </a:lnTo>
                  <a:lnTo>
                    <a:pt x="175" y="301"/>
                  </a:lnTo>
                  <a:lnTo>
                    <a:pt x="186" y="301"/>
                  </a:lnTo>
                  <a:lnTo>
                    <a:pt x="191" y="298"/>
                  </a:lnTo>
                  <a:lnTo>
                    <a:pt x="199" y="298"/>
                  </a:lnTo>
                  <a:lnTo>
                    <a:pt x="205" y="296"/>
                  </a:lnTo>
                  <a:lnTo>
                    <a:pt x="213" y="293"/>
                  </a:lnTo>
                  <a:lnTo>
                    <a:pt x="233" y="285"/>
                  </a:lnTo>
                  <a:lnTo>
                    <a:pt x="241" y="279"/>
                  </a:lnTo>
                  <a:lnTo>
                    <a:pt x="252" y="268"/>
                  </a:lnTo>
                  <a:lnTo>
                    <a:pt x="258" y="265"/>
                  </a:lnTo>
                  <a:lnTo>
                    <a:pt x="260" y="260"/>
                  </a:lnTo>
                  <a:lnTo>
                    <a:pt x="271" y="249"/>
                  </a:lnTo>
                  <a:lnTo>
                    <a:pt x="274" y="243"/>
                  </a:lnTo>
                  <a:lnTo>
                    <a:pt x="280" y="238"/>
                  </a:lnTo>
                  <a:lnTo>
                    <a:pt x="282" y="232"/>
                  </a:lnTo>
                  <a:lnTo>
                    <a:pt x="288" y="227"/>
                  </a:lnTo>
                  <a:lnTo>
                    <a:pt x="293" y="218"/>
                  </a:lnTo>
                  <a:lnTo>
                    <a:pt x="296" y="210"/>
                  </a:lnTo>
                  <a:lnTo>
                    <a:pt x="302" y="199"/>
                  </a:lnTo>
                  <a:lnTo>
                    <a:pt x="302" y="191"/>
                  </a:lnTo>
                  <a:lnTo>
                    <a:pt x="305" y="185"/>
                  </a:lnTo>
                  <a:lnTo>
                    <a:pt x="305" y="174"/>
                  </a:lnTo>
                  <a:lnTo>
                    <a:pt x="307" y="166"/>
                  </a:lnTo>
                  <a:lnTo>
                    <a:pt x="307" y="138"/>
                  </a:lnTo>
                  <a:lnTo>
                    <a:pt x="305" y="130"/>
                  </a:lnTo>
                  <a:lnTo>
                    <a:pt x="305" y="119"/>
                  </a:lnTo>
                  <a:lnTo>
                    <a:pt x="302" y="113"/>
                  </a:lnTo>
                  <a:lnTo>
                    <a:pt x="302" y="105"/>
                  </a:lnTo>
                  <a:lnTo>
                    <a:pt x="296" y="94"/>
                  </a:lnTo>
                  <a:lnTo>
                    <a:pt x="293" y="85"/>
                  </a:lnTo>
                  <a:lnTo>
                    <a:pt x="288" y="77"/>
                  </a:lnTo>
                  <a:lnTo>
                    <a:pt x="282" y="72"/>
                  </a:lnTo>
                  <a:lnTo>
                    <a:pt x="280" y="66"/>
                  </a:lnTo>
                  <a:lnTo>
                    <a:pt x="274" y="61"/>
                  </a:lnTo>
                  <a:lnTo>
                    <a:pt x="271" y="55"/>
                  </a:lnTo>
                  <a:lnTo>
                    <a:pt x="260" y="44"/>
                  </a:lnTo>
                  <a:lnTo>
                    <a:pt x="258" y="38"/>
                  </a:lnTo>
                  <a:lnTo>
                    <a:pt x="252" y="36"/>
                  </a:lnTo>
                  <a:lnTo>
                    <a:pt x="241" y="25"/>
                  </a:lnTo>
                  <a:lnTo>
                    <a:pt x="233" y="19"/>
                  </a:lnTo>
                  <a:lnTo>
                    <a:pt x="213" y="11"/>
                  </a:lnTo>
                  <a:lnTo>
                    <a:pt x="205" y="8"/>
                  </a:lnTo>
                  <a:lnTo>
                    <a:pt x="199" y="5"/>
                  </a:lnTo>
                  <a:lnTo>
                    <a:pt x="191" y="5"/>
                  </a:lnTo>
                  <a:lnTo>
                    <a:pt x="186" y="2"/>
                  </a:lnTo>
                  <a:lnTo>
                    <a:pt x="175" y="2"/>
                  </a:lnTo>
                  <a:lnTo>
                    <a:pt x="166" y="0"/>
                  </a:lnTo>
                  <a:lnTo>
                    <a:pt x="139" y="0"/>
                  </a:lnTo>
                  <a:lnTo>
                    <a:pt x="130" y="2"/>
                  </a:lnTo>
                  <a:lnTo>
                    <a:pt x="119" y="2"/>
                  </a:lnTo>
                  <a:lnTo>
                    <a:pt x="114" y="5"/>
                  </a:lnTo>
                  <a:lnTo>
                    <a:pt x="105" y="5"/>
                  </a:lnTo>
                  <a:lnTo>
                    <a:pt x="94" y="11"/>
                  </a:lnTo>
                  <a:lnTo>
                    <a:pt x="86" y="14"/>
                  </a:lnTo>
                  <a:lnTo>
                    <a:pt x="72" y="22"/>
                  </a:lnTo>
                  <a:lnTo>
                    <a:pt x="67" y="27"/>
                  </a:lnTo>
                  <a:lnTo>
                    <a:pt x="61" y="30"/>
                  </a:lnTo>
                  <a:lnTo>
                    <a:pt x="56" y="36"/>
                  </a:lnTo>
                  <a:lnTo>
                    <a:pt x="50" y="38"/>
                  </a:lnTo>
                  <a:lnTo>
                    <a:pt x="39" y="50"/>
                  </a:lnTo>
                  <a:lnTo>
                    <a:pt x="36" y="55"/>
                  </a:lnTo>
                  <a:lnTo>
                    <a:pt x="31" y="61"/>
                  </a:lnTo>
                  <a:lnTo>
                    <a:pt x="28" y="66"/>
                  </a:lnTo>
                  <a:lnTo>
                    <a:pt x="22" y="72"/>
                  </a:lnTo>
                  <a:lnTo>
                    <a:pt x="14" y="85"/>
                  </a:lnTo>
                  <a:lnTo>
                    <a:pt x="11" y="94"/>
                  </a:lnTo>
                  <a:lnTo>
                    <a:pt x="6" y="105"/>
                  </a:lnTo>
                  <a:lnTo>
                    <a:pt x="6" y="113"/>
                  </a:lnTo>
                  <a:lnTo>
                    <a:pt x="3" y="119"/>
                  </a:lnTo>
                  <a:lnTo>
                    <a:pt x="3" y="130"/>
                  </a:lnTo>
                  <a:lnTo>
                    <a:pt x="0" y="138"/>
                  </a:lnTo>
                  <a:lnTo>
                    <a:pt x="0" y="152"/>
                  </a:lnTo>
                  <a:lnTo>
                    <a:pt x="17" y="152"/>
                  </a:lnTo>
                  <a:lnTo>
                    <a:pt x="17" y="138"/>
                  </a:lnTo>
                  <a:lnTo>
                    <a:pt x="20" y="130"/>
                  </a:lnTo>
                  <a:lnTo>
                    <a:pt x="20" y="124"/>
                  </a:lnTo>
                  <a:lnTo>
                    <a:pt x="22" y="119"/>
                  </a:lnTo>
                  <a:lnTo>
                    <a:pt x="22" y="110"/>
                  </a:lnTo>
                  <a:lnTo>
                    <a:pt x="28" y="99"/>
                  </a:lnTo>
                  <a:lnTo>
                    <a:pt x="31" y="91"/>
                  </a:lnTo>
                  <a:lnTo>
                    <a:pt x="33" y="83"/>
                  </a:lnTo>
                  <a:lnTo>
                    <a:pt x="39" y="77"/>
                  </a:lnTo>
                  <a:lnTo>
                    <a:pt x="42" y="72"/>
                  </a:lnTo>
                  <a:lnTo>
                    <a:pt x="47" y="66"/>
                  </a:lnTo>
                  <a:lnTo>
                    <a:pt x="50" y="61"/>
                  </a:lnTo>
                  <a:lnTo>
                    <a:pt x="61" y="50"/>
                  </a:lnTo>
                  <a:lnTo>
                    <a:pt x="67" y="47"/>
                  </a:lnTo>
                  <a:lnTo>
                    <a:pt x="72" y="41"/>
                  </a:lnTo>
                  <a:lnTo>
                    <a:pt x="78" y="38"/>
                  </a:lnTo>
                  <a:lnTo>
                    <a:pt x="83" y="33"/>
                  </a:lnTo>
                  <a:lnTo>
                    <a:pt x="92" y="30"/>
                  </a:lnTo>
                  <a:lnTo>
                    <a:pt x="100" y="27"/>
                  </a:lnTo>
                  <a:lnTo>
                    <a:pt x="111" y="22"/>
                  </a:lnTo>
                  <a:lnTo>
                    <a:pt x="119" y="22"/>
                  </a:lnTo>
                  <a:lnTo>
                    <a:pt x="125" y="19"/>
                  </a:lnTo>
                  <a:lnTo>
                    <a:pt x="130" y="19"/>
                  </a:lnTo>
                  <a:lnTo>
                    <a:pt x="139" y="16"/>
                  </a:lnTo>
                  <a:lnTo>
                    <a:pt x="152" y="16"/>
                  </a:lnTo>
                  <a:lnTo>
                    <a:pt x="166" y="16"/>
                  </a:lnTo>
                  <a:lnTo>
                    <a:pt x="175" y="19"/>
                  </a:lnTo>
                  <a:lnTo>
                    <a:pt x="180" y="19"/>
                  </a:lnTo>
                  <a:lnTo>
                    <a:pt x="186" y="22"/>
                  </a:lnTo>
                  <a:lnTo>
                    <a:pt x="194" y="22"/>
                  </a:lnTo>
                  <a:lnTo>
                    <a:pt x="199" y="25"/>
                  </a:lnTo>
                  <a:lnTo>
                    <a:pt x="208" y="27"/>
                  </a:lnTo>
                  <a:lnTo>
                    <a:pt x="222" y="36"/>
                  </a:lnTo>
                  <a:lnTo>
                    <a:pt x="230" y="41"/>
                  </a:lnTo>
                  <a:lnTo>
                    <a:pt x="235" y="41"/>
                  </a:lnTo>
                  <a:lnTo>
                    <a:pt x="241" y="47"/>
                  </a:lnTo>
                  <a:lnTo>
                    <a:pt x="246" y="50"/>
                  </a:lnTo>
                  <a:lnTo>
                    <a:pt x="249" y="55"/>
                  </a:lnTo>
                  <a:lnTo>
                    <a:pt x="260" y="66"/>
                  </a:lnTo>
                  <a:lnTo>
                    <a:pt x="263" y="72"/>
                  </a:lnTo>
                  <a:lnTo>
                    <a:pt x="269" y="77"/>
                  </a:lnTo>
                  <a:lnTo>
                    <a:pt x="271" y="83"/>
                  </a:lnTo>
                  <a:lnTo>
                    <a:pt x="277" y="88"/>
                  </a:lnTo>
                  <a:lnTo>
                    <a:pt x="277" y="91"/>
                  </a:lnTo>
                  <a:lnTo>
                    <a:pt x="280" y="99"/>
                  </a:lnTo>
                  <a:lnTo>
                    <a:pt x="285" y="110"/>
                  </a:lnTo>
                  <a:lnTo>
                    <a:pt x="285" y="119"/>
                  </a:lnTo>
                  <a:lnTo>
                    <a:pt x="288" y="124"/>
                  </a:lnTo>
                  <a:lnTo>
                    <a:pt x="288" y="130"/>
                  </a:lnTo>
                  <a:lnTo>
                    <a:pt x="291" y="138"/>
                  </a:lnTo>
                  <a:lnTo>
                    <a:pt x="291" y="152"/>
                  </a:lnTo>
                  <a:lnTo>
                    <a:pt x="291" y="166"/>
                  </a:lnTo>
                  <a:lnTo>
                    <a:pt x="288" y="174"/>
                  </a:lnTo>
                  <a:lnTo>
                    <a:pt x="288" y="179"/>
                  </a:lnTo>
                  <a:lnTo>
                    <a:pt x="285" y="185"/>
                  </a:lnTo>
                  <a:lnTo>
                    <a:pt x="285" y="193"/>
                  </a:lnTo>
                  <a:lnTo>
                    <a:pt x="280" y="204"/>
                  </a:lnTo>
                  <a:lnTo>
                    <a:pt x="277" y="213"/>
                  </a:lnTo>
                  <a:lnTo>
                    <a:pt x="277" y="215"/>
                  </a:lnTo>
                  <a:lnTo>
                    <a:pt x="271" y="221"/>
                  </a:lnTo>
                  <a:lnTo>
                    <a:pt x="269" y="227"/>
                  </a:lnTo>
                  <a:lnTo>
                    <a:pt x="263" y="232"/>
                  </a:lnTo>
                  <a:lnTo>
                    <a:pt x="260" y="238"/>
                  </a:lnTo>
                  <a:lnTo>
                    <a:pt x="249" y="249"/>
                  </a:lnTo>
                  <a:lnTo>
                    <a:pt x="246" y="254"/>
                  </a:lnTo>
                  <a:lnTo>
                    <a:pt x="241" y="257"/>
                  </a:lnTo>
                  <a:lnTo>
                    <a:pt x="235" y="262"/>
                  </a:lnTo>
                  <a:lnTo>
                    <a:pt x="230" y="262"/>
                  </a:lnTo>
                  <a:lnTo>
                    <a:pt x="222" y="268"/>
                  </a:lnTo>
                  <a:lnTo>
                    <a:pt x="208" y="276"/>
                  </a:lnTo>
                  <a:lnTo>
                    <a:pt x="199" y="279"/>
                  </a:lnTo>
                  <a:lnTo>
                    <a:pt x="194" y="282"/>
                  </a:lnTo>
                  <a:lnTo>
                    <a:pt x="186" y="282"/>
                  </a:lnTo>
                  <a:lnTo>
                    <a:pt x="180" y="285"/>
                  </a:lnTo>
                  <a:lnTo>
                    <a:pt x="175" y="285"/>
                  </a:lnTo>
                  <a:lnTo>
                    <a:pt x="166" y="287"/>
                  </a:lnTo>
                  <a:lnTo>
                    <a:pt x="152" y="287"/>
                  </a:lnTo>
                  <a:lnTo>
                    <a:pt x="139" y="287"/>
                  </a:lnTo>
                  <a:lnTo>
                    <a:pt x="130" y="285"/>
                  </a:lnTo>
                  <a:lnTo>
                    <a:pt x="125" y="285"/>
                  </a:lnTo>
                  <a:lnTo>
                    <a:pt x="119" y="282"/>
                  </a:lnTo>
                  <a:lnTo>
                    <a:pt x="111" y="282"/>
                  </a:lnTo>
                  <a:lnTo>
                    <a:pt x="100" y="276"/>
                  </a:lnTo>
                  <a:lnTo>
                    <a:pt x="92" y="274"/>
                  </a:lnTo>
                  <a:lnTo>
                    <a:pt x="83" y="271"/>
                  </a:lnTo>
                  <a:lnTo>
                    <a:pt x="78" y="265"/>
                  </a:lnTo>
                  <a:lnTo>
                    <a:pt x="72" y="262"/>
                  </a:lnTo>
                  <a:lnTo>
                    <a:pt x="67" y="257"/>
                  </a:lnTo>
                  <a:lnTo>
                    <a:pt x="61" y="254"/>
                  </a:lnTo>
                  <a:lnTo>
                    <a:pt x="50" y="243"/>
                  </a:lnTo>
                  <a:lnTo>
                    <a:pt x="47" y="238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3" y="221"/>
                  </a:lnTo>
                  <a:lnTo>
                    <a:pt x="31" y="213"/>
                  </a:lnTo>
                  <a:lnTo>
                    <a:pt x="28" y="204"/>
                  </a:lnTo>
                  <a:lnTo>
                    <a:pt x="22" y="193"/>
                  </a:lnTo>
                  <a:lnTo>
                    <a:pt x="22" y="185"/>
                  </a:lnTo>
                  <a:lnTo>
                    <a:pt x="20" y="179"/>
                  </a:lnTo>
                  <a:lnTo>
                    <a:pt x="20" y="174"/>
                  </a:lnTo>
                  <a:lnTo>
                    <a:pt x="17" y="166"/>
                  </a:lnTo>
                  <a:lnTo>
                    <a:pt x="17" y="152"/>
                  </a:lnTo>
                  <a:lnTo>
                    <a:pt x="0" y="152"/>
                  </a:lnTo>
                  <a:close/>
                </a:path>
              </a:pathLst>
            </a:custGeom>
            <a:solidFill>
              <a:srgbClr val="000000"/>
            </a:solidFill>
            <a:ln w="31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3588" name="Rectangle 61"/>
            <p:cNvSpPr>
              <a:spLocks noChangeArrowheads="1"/>
            </p:cNvSpPr>
            <p:nvPr/>
          </p:nvSpPr>
          <p:spPr bwMode="auto">
            <a:xfrm>
              <a:off x="1988" y="3019"/>
              <a:ext cx="118" cy="1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600" b="0">
                  <a:solidFill>
                    <a:srgbClr val="000000"/>
                  </a:solidFill>
                  <a:latin typeface="Arial" charset="0"/>
                </a:rPr>
                <a:t>M</a:t>
              </a:r>
              <a:endParaRPr lang="de-DE" sz="1600" b="0">
                <a:latin typeface="Arial" charset="0"/>
              </a:endParaRPr>
            </a:p>
          </p:txBody>
        </p:sp>
        <p:sp>
          <p:nvSpPr>
            <p:cNvPr id="23589" name="Text Box 62"/>
            <p:cNvSpPr txBox="1">
              <a:spLocks noChangeArrowheads="1"/>
            </p:cNvSpPr>
            <p:nvPr/>
          </p:nvSpPr>
          <p:spPr bwMode="auto">
            <a:xfrm>
              <a:off x="2181" y="2411"/>
              <a:ext cx="214" cy="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de-DE" sz="1800" b="0">
                  <a:latin typeface="Arial" charset="0"/>
                </a:rPr>
                <a:t>1</a:t>
              </a:r>
            </a:p>
          </p:txBody>
        </p:sp>
        <p:sp>
          <p:nvSpPr>
            <p:cNvPr id="23590" name="Text Box 63"/>
            <p:cNvSpPr txBox="1">
              <a:spLocks noChangeArrowheads="1"/>
            </p:cNvSpPr>
            <p:nvPr/>
          </p:nvSpPr>
          <p:spPr bwMode="auto">
            <a:xfrm>
              <a:off x="2182" y="2951"/>
              <a:ext cx="213" cy="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de-DE" sz="1800" b="0">
                  <a:latin typeface="Arial" charset="0"/>
                </a:rPr>
                <a:t>n</a:t>
              </a:r>
            </a:p>
          </p:txBody>
        </p:sp>
        <p:sp>
          <p:nvSpPr>
            <p:cNvPr id="23591" name="Rectangle 64"/>
            <p:cNvSpPr>
              <a:spLocks noChangeArrowheads="1"/>
            </p:cNvSpPr>
            <p:nvPr/>
          </p:nvSpPr>
          <p:spPr bwMode="auto">
            <a:xfrm>
              <a:off x="2044" y="3273"/>
              <a:ext cx="127" cy="2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2500" b="0">
                  <a:solidFill>
                    <a:srgbClr val="000000"/>
                  </a:solidFill>
                  <a:latin typeface="Symbol" pitchFamily="18" charset="2"/>
                </a:rPr>
                <a:t>m</a:t>
              </a:r>
              <a:endParaRPr lang="de-DE" sz="2500" b="0">
                <a:latin typeface="Arial" charset="0"/>
              </a:endParaRPr>
            </a:p>
          </p:txBody>
        </p:sp>
        <p:sp>
          <p:nvSpPr>
            <p:cNvPr id="23592" name="Text Box 65"/>
            <p:cNvSpPr txBox="1">
              <a:spLocks noChangeArrowheads="1"/>
            </p:cNvSpPr>
            <p:nvPr/>
          </p:nvSpPr>
          <p:spPr bwMode="auto">
            <a:xfrm>
              <a:off x="1355" y="3063"/>
              <a:ext cx="341" cy="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de-DE" sz="1800" b="0">
                  <a:latin typeface="Arial" charset="0"/>
                </a:rPr>
                <a:t>p</a:t>
              </a:r>
              <a:r>
                <a:rPr lang="de-DE" sz="1800" b="0" baseline="-25000">
                  <a:latin typeface="Arial" charset="0"/>
                </a:rPr>
                <a:t>B</a:t>
              </a:r>
              <a:r>
                <a:rPr lang="de-DE" sz="1800" b="0" baseline="-50000">
                  <a:latin typeface="Arial" charset="0"/>
                </a:rPr>
                <a:t>1</a:t>
              </a:r>
              <a:endParaRPr lang="de-DE" sz="1800" b="0">
                <a:latin typeface="Arial" charset="0"/>
              </a:endParaRPr>
            </a:p>
          </p:txBody>
        </p:sp>
        <p:grpSp>
          <p:nvGrpSpPr>
            <p:cNvPr id="23593" name="Group 66"/>
            <p:cNvGrpSpPr>
              <a:grpSpLocks/>
            </p:cNvGrpSpPr>
            <p:nvPr/>
          </p:nvGrpSpPr>
          <p:grpSpPr bwMode="auto">
            <a:xfrm>
              <a:off x="1969" y="2606"/>
              <a:ext cx="156" cy="428"/>
              <a:chOff x="1862" y="1480"/>
              <a:chExt cx="156" cy="428"/>
            </a:xfrm>
          </p:grpSpPr>
          <p:sp>
            <p:nvSpPr>
              <p:cNvPr id="23597" name="Text Box 67"/>
              <p:cNvSpPr txBox="1">
                <a:spLocks noChangeArrowheads="1"/>
              </p:cNvSpPr>
              <p:nvPr/>
            </p:nvSpPr>
            <p:spPr bwMode="auto">
              <a:xfrm>
                <a:off x="1862" y="1480"/>
                <a:ext cx="156" cy="2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>
                  <a:lnSpc>
                    <a:spcPct val="50000"/>
                  </a:lnSpc>
                </a:pPr>
                <a:r>
                  <a:rPr lang="de-DE" sz="1600">
                    <a:latin typeface="Arial" charset="0"/>
                  </a:rPr>
                  <a:t>.</a:t>
                </a:r>
                <a:br>
                  <a:rPr lang="de-DE" sz="1600">
                    <a:latin typeface="Arial" charset="0"/>
                  </a:rPr>
                </a:br>
                <a:endParaRPr lang="de-DE" sz="1600">
                  <a:latin typeface="Arial" charset="0"/>
                </a:endParaRPr>
              </a:p>
            </p:txBody>
          </p:sp>
          <p:sp>
            <p:nvSpPr>
              <p:cNvPr id="23598" name="Text Box 68"/>
              <p:cNvSpPr txBox="1">
                <a:spLocks noChangeArrowheads="1"/>
              </p:cNvSpPr>
              <p:nvPr/>
            </p:nvSpPr>
            <p:spPr bwMode="auto">
              <a:xfrm>
                <a:off x="1862" y="1570"/>
                <a:ext cx="156" cy="2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>
                  <a:lnSpc>
                    <a:spcPct val="50000"/>
                  </a:lnSpc>
                </a:pPr>
                <a:r>
                  <a:rPr lang="de-DE" sz="1600">
                    <a:latin typeface="Arial" charset="0"/>
                  </a:rPr>
                  <a:t>.</a:t>
                </a:r>
                <a:br>
                  <a:rPr lang="de-DE" sz="1600">
                    <a:latin typeface="Arial" charset="0"/>
                  </a:rPr>
                </a:br>
                <a:endParaRPr lang="de-DE" sz="1600">
                  <a:latin typeface="Arial" charset="0"/>
                </a:endParaRPr>
              </a:p>
            </p:txBody>
          </p:sp>
          <p:sp>
            <p:nvSpPr>
              <p:cNvPr id="23599" name="Text Box 69"/>
              <p:cNvSpPr txBox="1">
                <a:spLocks noChangeArrowheads="1"/>
              </p:cNvSpPr>
              <p:nvPr/>
            </p:nvSpPr>
            <p:spPr bwMode="auto">
              <a:xfrm>
                <a:off x="1862" y="1661"/>
                <a:ext cx="156" cy="2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>
                  <a:lnSpc>
                    <a:spcPct val="50000"/>
                  </a:lnSpc>
                </a:pPr>
                <a:r>
                  <a:rPr lang="de-DE" sz="1600">
                    <a:latin typeface="Arial" charset="0"/>
                  </a:rPr>
                  <a:t>.</a:t>
                </a:r>
                <a:br>
                  <a:rPr lang="de-DE" sz="1600">
                    <a:latin typeface="Arial" charset="0"/>
                  </a:rPr>
                </a:br>
                <a:endParaRPr lang="de-DE" sz="1600">
                  <a:latin typeface="Arial" charset="0"/>
                </a:endParaRPr>
              </a:p>
            </p:txBody>
          </p:sp>
        </p:grpSp>
        <p:grpSp>
          <p:nvGrpSpPr>
            <p:cNvPr id="23594" name="Group 70"/>
            <p:cNvGrpSpPr>
              <a:grpSpLocks/>
            </p:cNvGrpSpPr>
            <p:nvPr/>
          </p:nvGrpSpPr>
          <p:grpSpPr bwMode="auto">
            <a:xfrm>
              <a:off x="1417" y="2859"/>
              <a:ext cx="175" cy="247"/>
              <a:chOff x="3124" y="3104"/>
              <a:chExt cx="175" cy="247"/>
            </a:xfrm>
          </p:grpSpPr>
          <p:sp>
            <p:nvSpPr>
              <p:cNvPr id="23595" name="Freeform 71"/>
              <p:cNvSpPr>
                <a:spLocks/>
              </p:cNvSpPr>
              <p:nvPr/>
            </p:nvSpPr>
            <p:spPr bwMode="auto">
              <a:xfrm>
                <a:off x="3148" y="3104"/>
                <a:ext cx="151" cy="225"/>
              </a:xfrm>
              <a:custGeom>
                <a:avLst/>
                <a:gdLst>
                  <a:gd name="T0" fmla="*/ 151 w 151"/>
                  <a:gd name="T1" fmla="*/ 0 h 225"/>
                  <a:gd name="T2" fmla="*/ 54 w 151"/>
                  <a:gd name="T3" fmla="*/ 30 h 225"/>
                  <a:gd name="T4" fmla="*/ 9 w 151"/>
                  <a:gd name="T5" fmla="*/ 113 h 225"/>
                  <a:gd name="T6" fmla="*/ 1 w 151"/>
                  <a:gd name="T7" fmla="*/ 225 h 22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1"/>
                  <a:gd name="T13" fmla="*/ 0 h 225"/>
                  <a:gd name="T14" fmla="*/ 151 w 151"/>
                  <a:gd name="T15" fmla="*/ 225 h 22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1" h="225">
                    <a:moveTo>
                      <a:pt x="151" y="0"/>
                    </a:moveTo>
                    <a:cubicBezTo>
                      <a:pt x="114" y="5"/>
                      <a:pt x="78" y="11"/>
                      <a:pt x="54" y="30"/>
                    </a:cubicBezTo>
                    <a:cubicBezTo>
                      <a:pt x="30" y="49"/>
                      <a:pt x="18" y="81"/>
                      <a:pt x="9" y="113"/>
                    </a:cubicBezTo>
                    <a:cubicBezTo>
                      <a:pt x="0" y="145"/>
                      <a:pt x="2" y="206"/>
                      <a:pt x="1" y="225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3596" name="Freeform 72"/>
              <p:cNvSpPr>
                <a:spLocks/>
              </p:cNvSpPr>
              <p:nvPr/>
            </p:nvSpPr>
            <p:spPr bwMode="auto">
              <a:xfrm rot="5400000">
                <a:off x="3111" y="3285"/>
                <a:ext cx="79" cy="53"/>
              </a:xfrm>
              <a:custGeom>
                <a:avLst/>
                <a:gdLst>
                  <a:gd name="T0" fmla="*/ 0 w 122"/>
                  <a:gd name="T1" fmla="*/ 0 h 53"/>
                  <a:gd name="T2" fmla="*/ 51 w 122"/>
                  <a:gd name="T3" fmla="*/ 25 h 53"/>
                  <a:gd name="T4" fmla="*/ 0 w 122"/>
                  <a:gd name="T5" fmla="*/ 53 h 53"/>
                  <a:gd name="T6" fmla="*/ 0 w 122"/>
                  <a:gd name="T7" fmla="*/ 0 h 5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2"/>
                  <a:gd name="T13" fmla="*/ 0 h 53"/>
                  <a:gd name="T14" fmla="*/ 122 w 122"/>
                  <a:gd name="T15" fmla="*/ 53 h 5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2" h="53">
                    <a:moveTo>
                      <a:pt x="0" y="0"/>
                    </a:moveTo>
                    <a:lnTo>
                      <a:pt x="122" y="25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5F5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</p:grpSp>
      <p:sp>
        <p:nvSpPr>
          <p:cNvPr id="23580" name="Text Box 73"/>
          <p:cNvSpPr txBox="1">
            <a:spLocks noChangeArrowheads="1"/>
          </p:cNvSpPr>
          <p:nvPr/>
        </p:nvSpPr>
        <p:spPr bwMode="auto">
          <a:xfrm>
            <a:off x="903287" y="1153031"/>
            <a:ext cx="131959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de-DE" b="0" dirty="0">
                <a:latin typeface="+mj-lt"/>
              </a:rPr>
              <a:t>Subsystem 1a</a:t>
            </a:r>
          </a:p>
        </p:txBody>
      </p:sp>
      <p:sp>
        <p:nvSpPr>
          <p:cNvPr id="23581" name="Text Box 74"/>
          <p:cNvSpPr txBox="1">
            <a:spLocks noChangeArrowheads="1"/>
          </p:cNvSpPr>
          <p:nvPr/>
        </p:nvSpPr>
        <p:spPr bwMode="auto">
          <a:xfrm>
            <a:off x="903287" y="3319809"/>
            <a:ext cx="131959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de-DE" b="0" dirty="0">
                <a:latin typeface="+mj-lt"/>
              </a:rPr>
              <a:t>Subsystem 1b</a:t>
            </a:r>
          </a:p>
        </p:txBody>
      </p:sp>
      <p:sp>
        <p:nvSpPr>
          <p:cNvPr id="23557" name="Rectangle 75"/>
          <p:cNvSpPr>
            <a:spLocks noChangeArrowheads="1"/>
          </p:cNvSpPr>
          <p:nvPr/>
        </p:nvSpPr>
        <p:spPr bwMode="auto">
          <a:xfrm>
            <a:off x="1143001" y="3165576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>
            <a:spAutoFit/>
          </a:bodyPr>
          <a:lstStyle/>
          <a:p>
            <a:endParaRPr lang="de-DE"/>
          </a:p>
        </p:txBody>
      </p:sp>
      <p:graphicFrame>
        <p:nvGraphicFramePr>
          <p:cNvPr id="23554" name="Object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4552576"/>
              </p:ext>
            </p:extLst>
          </p:nvPr>
        </p:nvGraphicFramePr>
        <p:xfrm>
          <a:off x="5202761" y="5212874"/>
          <a:ext cx="1370013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7" name="Equation" r:id="rId5" imgW="583693" imgH="215713" progId="">
                  <p:embed/>
                </p:oleObj>
              </mc:Choice>
              <mc:Fallback>
                <p:oleObj name="Equation" r:id="rId5" imgW="583693" imgH="215713" progId="">
                  <p:embed/>
                  <p:pic>
                    <p:nvPicPr>
                      <p:cNvPr id="23554" name="Object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2761" y="5212874"/>
                        <a:ext cx="1370013" cy="515938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8" grpId="0" animBg="1"/>
      <p:bldP spid="23560" grpId="0" animBg="1"/>
      <p:bldP spid="23561" grpId="0"/>
      <p:bldP spid="23563" grpId="0"/>
      <p:bldP spid="23565" grpId="0"/>
      <p:bldP spid="23566" grpId="0" animBg="1"/>
      <p:bldP spid="23568" grpId="0" animBg="1"/>
      <p:bldP spid="23569" grpId="0"/>
      <p:bldP spid="23570" grpId="0" animBg="1"/>
      <p:bldP spid="23571" grpId="0"/>
      <p:bldP spid="23572" grpId="0"/>
      <p:bldP spid="23573" grpId="0"/>
      <p:bldP spid="23574" grpId="0"/>
      <p:bldP spid="2357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chseck 2">
            <a:extLst>
              <a:ext uri="{FF2B5EF4-FFF2-40B4-BE49-F238E27FC236}">
                <a16:creationId xmlns:a16="http://schemas.microsoft.com/office/drawing/2014/main" id="{F1AC5E76-787F-475A-9F02-EE00B8849458}"/>
              </a:ext>
            </a:extLst>
          </p:cNvPr>
          <p:cNvSpPr/>
          <p:nvPr/>
        </p:nvSpPr>
        <p:spPr>
          <a:xfrm>
            <a:off x="1736411" y="2223924"/>
            <a:ext cx="2537454" cy="2108998"/>
          </a:xfrm>
          <a:prstGeom prst="hexagon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sz="1800" b="0" dirty="0">
              <a:solidFill>
                <a:srgbClr val="4D4D4D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Several Cells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65C06CD3-C98B-4489-92CF-6DBB006BD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CAB42F6-CCA7-4E1A-A39B-C3E2930474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27</a:t>
            </a:fld>
            <a:endParaRPr lang="en-GB"/>
          </a:p>
        </p:txBody>
      </p:sp>
      <p:sp>
        <p:nvSpPr>
          <p:cNvPr id="16399" name="AutoShape 15"/>
          <p:cNvSpPr>
            <a:spLocks noChangeAspect="1" noChangeArrowheads="1" noTextEdit="1"/>
          </p:cNvSpPr>
          <p:nvPr/>
        </p:nvSpPr>
        <p:spPr bwMode="auto">
          <a:xfrm>
            <a:off x="3005138" y="1081089"/>
            <a:ext cx="6094412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55" name="Freeform 22">
            <a:extLst>
              <a:ext uri="{FF2B5EF4-FFF2-40B4-BE49-F238E27FC236}">
                <a16:creationId xmlns:a16="http://schemas.microsoft.com/office/drawing/2014/main" id="{0F6C40C5-1834-4D84-8D5C-78C5587D5673}"/>
              </a:ext>
            </a:extLst>
          </p:cNvPr>
          <p:cNvSpPr>
            <a:spLocks noChangeAspect="1" noEditPoints="1"/>
          </p:cNvSpPr>
          <p:nvPr>
            <p:custDataLst>
              <p:tags r:id="rId2"/>
            </p:custDataLst>
          </p:nvPr>
        </p:nvSpPr>
        <p:spPr bwMode="auto">
          <a:xfrm>
            <a:off x="3226351" y="2545614"/>
            <a:ext cx="200302" cy="300784"/>
          </a:xfrm>
          <a:custGeom>
            <a:avLst/>
            <a:gdLst>
              <a:gd name="T0" fmla="*/ 118 w 128"/>
              <a:gd name="T1" fmla="*/ 0 h 192"/>
              <a:gd name="T2" fmla="*/ 10 w 128"/>
              <a:gd name="T3" fmla="*/ 0 h 192"/>
              <a:gd name="T4" fmla="*/ 0 w 128"/>
              <a:gd name="T5" fmla="*/ 10 h 192"/>
              <a:gd name="T6" fmla="*/ 0 w 128"/>
              <a:gd name="T7" fmla="*/ 182 h 192"/>
              <a:gd name="T8" fmla="*/ 10 w 128"/>
              <a:gd name="T9" fmla="*/ 192 h 192"/>
              <a:gd name="T10" fmla="*/ 118 w 128"/>
              <a:gd name="T11" fmla="*/ 192 h 192"/>
              <a:gd name="T12" fmla="*/ 128 w 128"/>
              <a:gd name="T13" fmla="*/ 182 h 192"/>
              <a:gd name="T14" fmla="*/ 128 w 128"/>
              <a:gd name="T15" fmla="*/ 10 h 192"/>
              <a:gd name="T16" fmla="*/ 118 w 128"/>
              <a:gd name="T17" fmla="*/ 0 h 192"/>
              <a:gd name="T18" fmla="*/ 116 w 128"/>
              <a:gd name="T19" fmla="*/ 180 h 192"/>
              <a:gd name="T20" fmla="*/ 12 w 128"/>
              <a:gd name="T21" fmla="*/ 180 h 192"/>
              <a:gd name="T22" fmla="*/ 12 w 128"/>
              <a:gd name="T23" fmla="*/ 12 h 192"/>
              <a:gd name="T24" fmla="*/ 116 w 128"/>
              <a:gd name="T25" fmla="*/ 12 h 192"/>
              <a:gd name="T26" fmla="*/ 116 w 128"/>
              <a:gd name="T27" fmla="*/ 180 h 192"/>
              <a:gd name="T28" fmla="*/ 42 w 128"/>
              <a:gd name="T29" fmla="*/ 28 h 192"/>
              <a:gd name="T30" fmla="*/ 86 w 128"/>
              <a:gd name="T31" fmla="*/ 28 h 192"/>
              <a:gd name="T32" fmla="*/ 88 w 128"/>
              <a:gd name="T33" fmla="*/ 25 h 192"/>
              <a:gd name="T34" fmla="*/ 88 w 128"/>
              <a:gd name="T35" fmla="*/ 23 h 192"/>
              <a:gd name="T36" fmla="*/ 86 w 128"/>
              <a:gd name="T37" fmla="*/ 20 h 192"/>
              <a:gd name="T38" fmla="*/ 42 w 128"/>
              <a:gd name="T39" fmla="*/ 20 h 192"/>
              <a:gd name="T40" fmla="*/ 40 w 128"/>
              <a:gd name="T41" fmla="*/ 23 h 192"/>
              <a:gd name="T42" fmla="*/ 40 w 128"/>
              <a:gd name="T43" fmla="*/ 25 h 192"/>
              <a:gd name="T44" fmla="*/ 42 w 128"/>
              <a:gd name="T45" fmla="*/ 28 h 192"/>
              <a:gd name="T46" fmla="*/ 64 w 128"/>
              <a:gd name="T47" fmla="*/ 160 h 192"/>
              <a:gd name="T48" fmla="*/ 56 w 128"/>
              <a:gd name="T49" fmla="*/ 168 h 192"/>
              <a:gd name="T50" fmla="*/ 64 w 128"/>
              <a:gd name="T51" fmla="*/ 176 h 192"/>
              <a:gd name="T52" fmla="*/ 72 w 128"/>
              <a:gd name="T53" fmla="*/ 168 h 192"/>
              <a:gd name="T54" fmla="*/ 64 w 128"/>
              <a:gd name="T55" fmla="*/ 160 h 192"/>
              <a:gd name="T56" fmla="*/ 23 w 128"/>
              <a:gd name="T57" fmla="*/ 152 h 192"/>
              <a:gd name="T58" fmla="*/ 105 w 128"/>
              <a:gd name="T59" fmla="*/ 152 h 192"/>
              <a:gd name="T60" fmla="*/ 108 w 128"/>
              <a:gd name="T61" fmla="*/ 149 h 192"/>
              <a:gd name="T62" fmla="*/ 108 w 128"/>
              <a:gd name="T63" fmla="*/ 39 h 192"/>
              <a:gd name="T64" fmla="*/ 105 w 128"/>
              <a:gd name="T65" fmla="*/ 36 h 192"/>
              <a:gd name="T66" fmla="*/ 23 w 128"/>
              <a:gd name="T67" fmla="*/ 36 h 192"/>
              <a:gd name="T68" fmla="*/ 20 w 128"/>
              <a:gd name="T69" fmla="*/ 39 h 192"/>
              <a:gd name="T70" fmla="*/ 20 w 128"/>
              <a:gd name="T71" fmla="*/ 149 h 192"/>
              <a:gd name="T72" fmla="*/ 23 w 128"/>
              <a:gd name="T73" fmla="*/ 152 h 192"/>
              <a:gd name="T74" fmla="*/ 32 w 128"/>
              <a:gd name="T75" fmla="*/ 48 h 192"/>
              <a:gd name="T76" fmla="*/ 96 w 128"/>
              <a:gd name="T77" fmla="*/ 48 h 192"/>
              <a:gd name="T78" fmla="*/ 96 w 128"/>
              <a:gd name="T79" fmla="*/ 140 h 192"/>
              <a:gd name="T80" fmla="*/ 32 w 128"/>
              <a:gd name="T81" fmla="*/ 140 h 192"/>
              <a:gd name="T82" fmla="*/ 32 w 128"/>
              <a:gd name="T83" fmla="*/ 48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8" h="192">
                <a:moveTo>
                  <a:pt x="118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182"/>
                  <a:pt x="0" y="182"/>
                  <a:pt x="0" y="182"/>
                </a:cubicBezTo>
                <a:cubicBezTo>
                  <a:pt x="0" y="188"/>
                  <a:pt x="4" y="192"/>
                  <a:pt x="10" y="192"/>
                </a:cubicBezTo>
                <a:cubicBezTo>
                  <a:pt x="118" y="192"/>
                  <a:pt x="118" y="192"/>
                  <a:pt x="118" y="192"/>
                </a:cubicBezTo>
                <a:cubicBezTo>
                  <a:pt x="124" y="192"/>
                  <a:pt x="128" y="188"/>
                  <a:pt x="128" y="182"/>
                </a:cubicBezTo>
                <a:cubicBezTo>
                  <a:pt x="128" y="10"/>
                  <a:pt x="128" y="10"/>
                  <a:pt x="128" y="10"/>
                </a:cubicBezTo>
                <a:cubicBezTo>
                  <a:pt x="128" y="4"/>
                  <a:pt x="124" y="0"/>
                  <a:pt x="118" y="0"/>
                </a:cubicBezTo>
                <a:close/>
                <a:moveTo>
                  <a:pt x="116" y="180"/>
                </a:moveTo>
                <a:cubicBezTo>
                  <a:pt x="12" y="180"/>
                  <a:pt x="12" y="180"/>
                  <a:pt x="12" y="180"/>
                </a:cubicBezTo>
                <a:cubicBezTo>
                  <a:pt x="12" y="12"/>
                  <a:pt x="12" y="12"/>
                  <a:pt x="12" y="12"/>
                </a:cubicBezTo>
                <a:cubicBezTo>
                  <a:pt x="116" y="12"/>
                  <a:pt x="116" y="12"/>
                  <a:pt x="116" y="12"/>
                </a:cubicBezTo>
                <a:lnTo>
                  <a:pt x="116" y="180"/>
                </a:lnTo>
                <a:close/>
                <a:moveTo>
                  <a:pt x="42" y="28"/>
                </a:moveTo>
                <a:cubicBezTo>
                  <a:pt x="86" y="28"/>
                  <a:pt x="86" y="28"/>
                  <a:pt x="86" y="28"/>
                </a:cubicBezTo>
                <a:cubicBezTo>
                  <a:pt x="87" y="28"/>
                  <a:pt x="88" y="27"/>
                  <a:pt x="88" y="25"/>
                </a:cubicBezTo>
                <a:cubicBezTo>
                  <a:pt x="88" y="23"/>
                  <a:pt x="88" y="23"/>
                  <a:pt x="88" y="23"/>
                </a:cubicBezTo>
                <a:cubicBezTo>
                  <a:pt x="88" y="21"/>
                  <a:pt x="87" y="20"/>
                  <a:pt x="86" y="20"/>
                </a:cubicBezTo>
                <a:cubicBezTo>
                  <a:pt x="42" y="20"/>
                  <a:pt x="42" y="20"/>
                  <a:pt x="42" y="20"/>
                </a:cubicBezTo>
                <a:cubicBezTo>
                  <a:pt x="41" y="20"/>
                  <a:pt x="40" y="21"/>
                  <a:pt x="40" y="23"/>
                </a:cubicBezTo>
                <a:cubicBezTo>
                  <a:pt x="40" y="25"/>
                  <a:pt x="40" y="25"/>
                  <a:pt x="40" y="25"/>
                </a:cubicBezTo>
                <a:cubicBezTo>
                  <a:pt x="40" y="27"/>
                  <a:pt x="41" y="28"/>
                  <a:pt x="42" y="28"/>
                </a:cubicBezTo>
                <a:close/>
                <a:moveTo>
                  <a:pt x="64" y="160"/>
                </a:moveTo>
                <a:cubicBezTo>
                  <a:pt x="60" y="160"/>
                  <a:pt x="56" y="164"/>
                  <a:pt x="56" y="168"/>
                </a:cubicBezTo>
                <a:cubicBezTo>
                  <a:pt x="56" y="173"/>
                  <a:pt x="60" y="176"/>
                  <a:pt x="64" y="176"/>
                </a:cubicBezTo>
                <a:cubicBezTo>
                  <a:pt x="68" y="176"/>
                  <a:pt x="72" y="173"/>
                  <a:pt x="72" y="168"/>
                </a:cubicBezTo>
                <a:cubicBezTo>
                  <a:pt x="72" y="164"/>
                  <a:pt x="68" y="160"/>
                  <a:pt x="64" y="160"/>
                </a:cubicBezTo>
                <a:close/>
                <a:moveTo>
                  <a:pt x="23" y="152"/>
                </a:moveTo>
                <a:cubicBezTo>
                  <a:pt x="105" y="152"/>
                  <a:pt x="105" y="152"/>
                  <a:pt x="105" y="152"/>
                </a:cubicBezTo>
                <a:cubicBezTo>
                  <a:pt x="106" y="152"/>
                  <a:pt x="108" y="151"/>
                  <a:pt x="108" y="149"/>
                </a:cubicBezTo>
                <a:cubicBezTo>
                  <a:pt x="108" y="39"/>
                  <a:pt x="108" y="39"/>
                  <a:pt x="108" y="39"/>
                </a:cubicBezTo>
                <a:cubicBezTo>
                  <a:pt x="108" y="38"/>
                  <a:pt x="106" y="36"/>
                  <a:pt x="105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2" y="36"/>
                  <a:pt x="20" y="38"/>
                  <a:pt x="20" y="39"/>
                </a:cubicBezTo>
                <a:cubicBezTo>
                  <a:pt x="20" y="149"/>
                  <a:pt x="20" y="149"/>
                  <a:pt x="20" y="149"/>
                </a:cubicBezTo>
                <a:cubicBezTo>
                  <a:pt x="20" y="151"/>
                  <a:pt x="22" y="152"/>
                  <a:pt x="23" y="152"/>
                </a:cubicBezTo>
                <a:close/>
                <a:moveTo>
                  <a:pt x="32" y="48"/>
                </a:moveTo>
                <a:cubicBezTo>
                  <a:pt x="96" y="48"/>
                  <a:pt x="96" y="48"/>
                  <a:pt x="96" y="48"/>
                </a:cubicBezTo>
                <a:cubicBezTo>
                  <a:pt x="96" y="140"/>
                  <a:pt x="96" y="140"/>
                  <a:pt x="96" y="140"/>
                </a:cubicBezTo>
                <a:cubicBezTo>
                  <a:pt x="32" y="140"/>
                  <a:pt x="32" y="140"/>
                  <a:pt x="32" y="140"/>
                </a:cubicBezTo>
                <a:lnTo>
                  <a:pt x="32" y="48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456" name="Freeform 22">
            <a:extLst>
              <a:ext uri="{FF2B5EF4-FFF2-40B4-BE49-F238E27FC236}">
                <a16:creationId xmlns:a16="http://schemas.microsoft.com/office/drawing/2014/main" id="{308AE718-8E6F-4534-AACC-3C9949E85CC4}"/>
              </a:ext>
            </a:extLst>
          </p:cNvPr>
          <p:cNvSpPr>
            <a:spLocks noChangeAspect="1" noEditPoints="1"/>
          </p:cNvSpPr>
          <p:nvPr>
            <p:custDataLst>
              <p:tags r:id="rId3"/>
            </p:custDataLst>
          </p:nvPr>
        </p:nvSpPr>
        <p:spPr bwMode="auto">
          <a:xfrm>
            <a:off x="3387647" y="3670192"/>
            <a:ext cx="200302" cy="300784"/>
          </a:xfrm>
          <a:custGeom>
            <a:avLst/>
            <a:gdLst>
              <a:gd name="T0" fmla="*/ 118 w 128"/>
              <a:gd name="T1" fmla="*/ 0 h 192"/>
              <a:gd name="T2" fmla="*/ 10 w 128"/>
              <a:gd name="T3" fmla="*/ 0 h 192"/>
              <a:gd name="T4" fmla="*/ 0 w 128"/>
              <a:gd name="T5" fmla="*/ 10 h 192"/>
              <a:gd name="T6" fmla="*/ 0 w 128"/>
              <a:gd name="T7" fmla="*/ 182 h 192"/>
              <a:gd name="T8" fmla="*/ 10 w 128"/>
              <a:gd name="T9" fmla="*/ 192 h 192"/>
              <a:gd name="T10" fmla="*/ 118 w 128"/>
              <a:gd name="T11" fmla="*/ 192 h 192"/>
              <a:gd name="T12" fmla="*/ 128 w 128"/>
              <a:gd name="T13" fmla="*/ 182 h 192"/>
              <a:gd name="T14" fmla="*/ 128 w 128"/>
              <a:gd name="T15" fmla="*/ 10 h 192"/>
              <a:gd name="T16" fmla="*/ 118 w 128"/>
              <a:gd name="T17" fmla="*/ 0 h 192"/>
              <a:gd name="T18" fmla="*/ 116 w 128"/>
              <a:gd name="T19" fmla="*/ 180 h 192"/>
              <a:gd name="T20" fmla="*/ 12 w 128"/>
              <a:gd name="T21" fmla="*/ 180 h 192"/>
              <a:gd name="T22" fmla="*/ 12 w 128"/>
              <a:gd name="T23" fmla="*/ 12 h 192"/>
              <a:gd name="T24" fmla="*/ 116 w 128"/>
              <a:gd name="T25" fmla="*/ 12 h 192"/>
              <a:gd name="T26" fmla="*/ 116 w 128"/>
              <a:gd name="T27" fmla="*/ 180 h 192"/>
              <a:gd name="T28" fmla="*/ 42 w 128"/>
              <a:gd name="T29" fmla="*/ 28 h 192"/>
              <a:gd name="T30" fmla="*/ 86 w 128"/>
              <a:gd name="T31" fmla="*/ 28 h 192"/>
              <a:gd name="T32" fmla="*/ 88 w 128"/>
              <a:gd name="T33" fmla="*/ 25 h 192"/>
              <a:gd name="T34" fmla="*/ 88 w 128"/>
              <a:gd name="T35" fmla="*/ 23 h 192"/>
              <a:gd name="T36" fmla="*/ 86 w 128"/>
              <a:gd name="T37" fmla="*/ 20 h 192"/>
              <a:gd name="T38" fmla="*/ 42 w 128"/>
              <a:gd name="T39" fmla="*/ 20 h 192"/>
              <a:gd name="T40" fmla="*/ 40 w 128"/>
              <a:gd name="T41" fmla="*/ 23 h 192"/>
              <a:gd name="T42" fmla="*/ 40 w 128"/>
              <a:gd name="T43" fmla="*/ 25 h 192"/>
              <a:gd name="T44" fmla="*/ 42 w 128"/>
              <a:gd name="T45" fmla="*/ 28 h 192"/>
              <a:gd name="T46" fmla="*/ 64 w 128"/>
              <a:gd name="T47" fmla="*/ 160 h 192"/>
              <a:gd name="T48" fmla="*/ 56 w 128"/>
              <a:gd name="T49" fmla="*/ 168 h 192"/>
              <a:gd name="T50" fmla="*/ 64 w 128"/>
              <a:gd name="T51" fmla="*/ 176 h 192"/>
              <a:gd name="T52" fmla="*/ 72 w 128"/>
              <a:gd name="T53" fmla="*/ 168 h 192"/>
              <a:gd name="T54" fmla="*/ 64 w 128"/>
              <a:gd name="T55" fmla="*/ 160 h 192"/>
              <a:gd name="T56" fmla="*/ 23 w 128"/>
              <a:gd name="T57" fmla="*/ 152 h 192"/>
              <a:gd name="T58" fmla="*/ 105 w 128"/>
              <a:gd name="T59" fmla="*/ 152 h 192"/>
              <a:gd name="T60" fmla="*/ 108 w 128"/>
              <a:gd name="T61" fmla="*/ 149 h 192"/>
              <a:gd name="T62" fmla="*/ 108 w 128"/>
              <a:gd name="T63" fmla="*/ 39 h 192"/>
              <a:gd name="T64" fmla="*/ 105 w 128"/>
              <a:gd name="T65" fmla="*/ 36 h 192"/>
              <a:gd name="T66" fmla="*/ 23 w 128"/>
              <a:gd name="T67" fmla="*/ 36 h 192"/>
              <a:gd name="T68" fmla="*/ 20 w 128"/>
              <a:gd name="T69" fmla="*/ 39 h 192"/>
              <a:gd name="T70" fmla="*/ 20 w 128"/>
              <a:gd name="T71" fmla="*/ 149 h 192"/>
              <a:gd name="T72" fmla="*/ 23 w 128"/>
              <a:gd name="T73" fmla="*/ 152 h 192"/>
              <a:gd name="T74" fmla="*/ 32 w 128"/>
              <a:gd name="T75" fmla="*/ 48 h 192"/>
              <a:gd name="T76" fmla="*/ 96 w 128"/>
              <a:gd name="T77" fmla="*/ 48 h 192"/>
              <a:gd name="T78" fmla="*/ 96 w 128"/>
              <a:gd name="T79" fmla="*/ 140 h 192"/>
              <a:gd name="T80" fmla="*/ 32 w 128"/>
              <a:gd name="T81" fmla="*/ 140 h 192"/>
              <a:gd name="T82" fmla="*/ 32 w 128"/>
              <a:gd name="T83" fmla="*/ 48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8" h="192">
                <a:moveTo>
                  <a:pt x="118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182"/>
                  <a:pt x="0" y="182"/>
                  <a:pt x="0" y="182"/>
                </a:cubicBezTo>
                <a:cubicBezTo>
                  <a:pt x="0" y="188"/>
                  <a:pt x="4" y="192"/>
                  <a:pt x="10" y="192"/>
                </a:cubicBezTo>
                <a:cubicBezTo>
                  <a:pt x="118" y="192"/>
                  <a:pt x="118" y="192"/>
                  <a:pt x="118" y="192"/>
                </a:cubicBezTo>
                <a:cubicBezTo>
                  <a:pt x="124" y="192"/>
                  <a:pt x="128" y="188"/>
                  <a:pt x="128" y="182"/>
                </a:cubicBezTo>
                <a:cubicBezTo>
                  <a:pt x="128" y="10"/>
                  <a:pt x="128" y="10"/>
                  <a:pt x="128" y="10"/>
                </a:cubicBezTo>
                <a:cubicBezTo>
                  <a:pt x="128" y="4"/>
                  <a:pt x="124" y="0"/>
                  <a:pt x="118" y="0"/>
                </a:cubicBezTo>
                <a:close/>
                <a:moveTo>
                  <a:pt x="116" y="180"/>
                </a:moveTo>
                <a:cubicBezTo>
                  <a:pt x="12" y="180"/>
                  <a:pt x="12" y="180"/>
                  <a:pt x="12" y="180"/>
                </a:cubicBezTo>
                <a:cubicBezTo>
                  <a:pt x="12" y="12"/>
                  <a:pt x="12" y="12"/>
                  <a:pt x="12" y="12"/>
                </a:cubicBezTo>
                <a:cubicBezTo>
                  <a:pt x="116" y="12"/>
                  <a:pt x="116" y="12"/>
                  <a:pt x="116" y="12"/>
                </a:cubicBezTo>
                <a:lnTo>
                  <a:pt x="116" y="180"/>
                </a:lnTo>
                <a:close/>
                <a:moveTo>
                  <a:pt x="42" y="28"/>
                </a:moveTo>
                <a:cubicBezTo>
                  <a:pt x="86" y="28"/>
                  <a:pt x="86" y="28"/>
                  <a:pt x="86" y="28"/>
                </a:cubicBezTo>
                <a:cubicBezTo>
                  <a:pt x="87" y="28"/>
                  <a:pt x="88" y="27"/>
                  <a:pt x="88" y="25"/>
                </a:cubicBezTo>
                <a:cubicBezTo>
                  <a:pt x="88" y="23"/>
                  <a:pt x="88" y="23"/>
                  <a:pt x="88" y="23"/>
                </a:cubicBezTo>
                <a:cubicBezTo>
                  <a:pt x="88" y="21"/>
                  <a:pt x="87" y="20"/>
                  <a:pt x="86" y="20"/>
                </a:cubicBezTo>
                <a:cubicBezTo>
                  <a:pt x="42" y="20"/>
                  <a:pt x="42" y="20"/>
                  <a:pt x="42" y="20"/>
                </a:cubicBezTo>
                <a:cubicBezTo>
                  <a:pt x="41" y="20"/>
                  <a:pt x="40" y="21"/>
                  <a:pt x="40" y="23"/>
                </a:cubicBezTo>
                <a:cubicBezTo>
                  <a:pt x="40" y="25"/>
                  <a:pt x="40" y="25"/>
                  <a:pt x="40" y="25"/>
                </a:cubicBezTo>
                <a:cubicBezTo>
                  <a:pt x="40" y="27"/>
                  <a:pt x="41" y="28"/>
                  <a:pt x="42" y="28"/>
                </a:cubicBezTo>
                <a:close/>
                <a:moveTo>
                  <a:pt x="64" y="160"/>
                </a:moveTo>
                <a:cubicBezTo>
                  <a:pt x="60" y="160"/>
                  <a:pt x="56" y="164"/>
                  <a:pt x="56" y="168"/>
                </a:cubicBezTo>
                <a:cubicBezTo>
                  <a:pt x="56" y="173"/>
                  <a:pt x="60" y="176"/>
                  <a:pt x="64" y="176"/>
                </a:cubicBezTo>
                <a:cubicBezTo>
                  <a:pt x="68" y="176"/>
                  <a:pt x="72" y="173"/>
                  <a:pt x="72" y="168"/>
                </a:cubicBezTo>
                <a:cubicBezTo>
                  <a:pt x="72" y="164"/>
                  <a:pt x="68" y="160"/>
                  <a:pt x="64" y="160"/>
                </a:cubicBezTo>
                <a:close/>
                <a:moveTo>
                  <a:pt x="23" y="152"/>
                </a:moveTo>
                <a:cubicBezTo>
                  <a:pt x="105" y="152"/>
                  <a:pt x="105" y="152"/>
                  <a:pt x="105" y="152"/>
                </a:cubicBezTo>
                <a:cubicBezTo>
                  <a:pt x="106" y="152"/>
                  <a:pt x="108" y="151"/>
                  <a:pt x="108" y="149"/>
                </a:cubicBezTo>
                <a:cubicBezTo>
                  <a:pt x="108" y="39"/>
                  <a:pt x="108" y="39"/>
                  <a:pt x="108" y="39"/>
                </a:cubicBezTo>
                <a:cubicBezTo>
                  <a:pt x="108" y="38"/>
                  <a:pt x="106" y="36"/>
                  <a:pt x="105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2" y="36"/>
                  <a:pt x="20" y="38"/>
                  <a:pt x="20" y="39"/>
                </a:cubicBezTo>
                <a:cubicBezTo>
                  <a:pt x="20" y="149"/>
                  <a:pt x="20" y="149"/>
                  <a:pt x="20" y="149"/>
                </a:cubicBezTo>
                <a:cubicBezTo>
                  <a:pt x="20" y="151"/>
                  <a:pt x="22" y="152"/>
                  <a:pt x="23" y="152"/>
                </a:cubicBezTo>
                <a:close/>
                <a:moveTo>
                  <a:pt x="32" y="48"/>
                </a:moveTo>
                <a:cubicBezTo>
                  <a:pt x="96" y="48"/>
                  <a:pt x="96" y="48"/>
                  <a:pt x="96" y="48"/>
                </a:cubicBezTo>
                <a:cubicBezTo>
                  <a:pt x="96" y="140"/>
                  <a:pt x="96" y="140"/>
                  <a:pt x="96" y="140"/>
                </a:cubicBezTo>
                <a:cubicBezTo>
                  <a:pt x="32" y="140"/>
                  <a:pt x="32" y="140"/>
                  <a:pt x="32" y="140"/>
                </a:cubicBezTo>
                <a:lnTo>
                  <a:pt x="32" y="48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457" name="Freeform 22">
            <a:extLst>
              <a:ext uri="{FF2B5EF4-FFF2-40B4-BE49-F238E27FC236}">
                <a16:creationId xmlns:a16="http://schemas.microsoft.com/office/drawing/2014/main" id="{BDDAF7D0-CC72-4C9C-96A3-DFD96A7F5A6F}"/>
              </a:ext>
            </a:extLst>
          </p:cNvPr>
          <p:cNvSpPr>
            <a:spLocks noChangeAspect="1" noEditPoints="1"/>
          </p:cNvSpPr>
          <p:nvPr>
            <p:custDataLst>
              <p:tags r:id="rId4"/>
            </p:custDataLst>
          </p:nvPr>
        </p:nvSpPr>
        <p:spPr bwMode="auto">
          <a:xfrm>
            <a:off x="3695559" y="3002401"/>
            <a:ext cx="200302" cy="300784"/>
          </a:xfrm>
          <a:custGeom>
            <a:avLst/>
            <a:gdLst>
              <a:gd name="T0" fmla="*/ 118 w 128"/>
              <a:gd name="T1" fmla="*/ 0 h 192"/>
              <a:gd name="T2" fmla="*/ 10 w 128"/>
              <a:gd name="T3" fmla="*/ 0 h 192"/>
              <a:gd name="T4" fmla="*/ 0 w 128"/>
              <a:gd name="T5" fmla="*/ 10 h 192"/>
              <a:gd name="T6" fmla="*/ 0 w 128"/>
              <a:gd name="T7" fmla="*/ 182 h 192"/>
              <a:gd name="T8" fmla="*/ 10 w 128"/>
              <a:gd name="T9" fmla="*/ 192 h 192"/>
              <a:gd name="T10" fmla="*/ 118 w 128"/>
              <a:gd name="T11" fmla="*/ 192 h 192"/>
              <a:gd name="T12" fmla="*/ 128 w 128"/>
              <a:gd name="T13" fmla="*/ 182 h 192"/>
              <a:gd name="T14" fmla="*/ 128 w 128"/>
              <a:gd name="T15" fmla="*/ 10 h 192"/>
              <a:gd name="T16" fmla="*/ 118 w 128"/>
              <a:gd name="T17" fmla="*/ 0 h 192"/>
              <a:gd name="T18" fmla="*/ 116 w 128"/>
              <a:gd name="T19" fmla="*/ 180 h 192"/>
              <a:gd name="T20" fmla="*/ 12 w 128"/>
              <a:gd name="T21" fmla="*/ 180 h 192"/>
              <a:gd name="T22" fmla="*/ 12 w 128"/>
              <a:gd name="T23" fmla="*/ 12 h 192"/>
              <a:gd name="T24" fmla="*/ 116 w 128"/>
              <a:gd name="T25" fmla="*/ 12 h 192"/>
              <a:gd name="T26" fmla="*/ 116 w 128"/>
              <a:gd name="T27" fmla="*/ 180 h 192"/>
              <a:gd name="T28" fmla="*/ 42 w 128"/>
              <a:gd name="T29" fmla="*/ 28 h 192"/>
              <a:gd name="T30" fmla="*/ 86 w 128"/>
              <a:gd name="T31" fmla="*/ 28 h 192"/>
              <a:gd name="T32" fmla="*/ 88 w 128"/>
              <a:gd name="T33" fmla="*/ 25 h 192"/>
              <a:gd name="T34" fmla="*/ 88 w 128"/>
              <a:gd name="T35" fmla="*/ 23 h 192"/>
              <a:gd name="T36" fmla="*/ 86 w 128"/>
              <a:gd name="T37" fmla="*/ 20 h 192"/>
              <a:gd name="T38" fmla="*/ 42 w 128"/>
              <a:gd name="T39" fmla="*/ 20 h 192"/>
              <a:gd name="T40" fmla="*/ 40 w 128"/>
              <a:gd name="T41" fmla="*/ 23 h 192"/>
              <a:gd name="T42" fmla="*/ 40 w 128"/>
              <a:gd name="T43" fmla="*/ 25 h 192"/>
              <a:gd name="T44" fmla="*/ 42 w 128"/>
              <a:gd name="T45" fmla="*/ 28 h 192"/>
              <a:gd name="T46" fmla="*/ 64 w 128"/>
              <a:gd name="T47" fmla="*/ 160 h 192"/>
              <a:gd name="T48" fmla="*/ 56 w 128"/>
              <a:gd name="T49" fmla="*/ 168 h 192"/>
              <a:gd name="T50" fmla="*/ 64 w 128"/>
              <a:gd name="T51" fmla="*/ 176 h 192"/>
              <a:gd name="T52" fmla="*/ 72 w 128"/>
              <a:gd name="T53" fmla="*/ 168 h 192"/>
              <a:gd name="T54" fmla="*/ 64 w 128"/>
              <a:gd name="T55" fmla="*/ 160 h 192"/>
              <a:gd name="T56" fmla="*/ 23 w 128"/>
              <a:gd name="T57" fmla="*/ 152 h 192"/>
              <a:gd name="T58" fmla="*/ 105 w 128"/>
              <a:gd name="T59" fmla="*/ 152 h 192"/>
              <a:gd name="T60" fmla="*/ 108 w 128"/>
              <a:gd name="T61" fmla="*/ 149 h 192"/>
              <a:gd name="T62" fmla="*/ 108 w 128"/>
              <a:gd name="T63" fmla="*/ 39 h 192"/>
              <a:gd name="T64" fmla="*/ 105 w 128"/>
              <a:gd name="T65" fmla="*/ 36 h 192"/>
              <a:gd name="T66" fmla="*/ 23 w 128"/>
              <a:gd name="T67" fmla="*/ 36 h 192"/>
              <a:gd name="T68" fmla="*/ 20 w 128"/>
              <a:gd name="T69" fmla="*/ 39 h 192"/>
              <a:gd name="T70" fmla="*/ 20 w 128"/>
              <a:gd name="T71" fmla="*/ 149 h 192"/>
              <a:gd name="T72" fmla="*/ 23 w 128"/>
              <a:gd name="T73" fmla="*/ 152 h 192"/>
              <a:gd name="T74" fmla="*/ 32 w 128"/>
              <a:gd name="T75" fmla="*/ 48 h 192"/>
              <a:gd name="T76" fmla="*/ 96 w 128"/>
              <a:gd name="T77" fmla="*/ 48 h 192"/>
              <a:gd name="T78" fmla="*/ 96 w 128"/>
              <a:gd name="T79" fmla="*/ 140 h 192"/>
              <a:gd name="T80" fmla="*/ 32 w 128"/>
              <a:gd name="T81" fmla="*/ 140 h 192"/>
              <a:gd name="T82" fmla="*/ 32 w 128"/>
              <a:gd name="T83" fmla="*/ 48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8" h="192">
                <a:moveTo>
                  <a:pt x="118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182"/>
                  <a:pt x="0" y="182"/>
                  <a:pt x="0" y="182"/>
                </a:cubicBezTo>
                <a:cubicBezTo>
                  <a:pt x="0" y="188"/>
                  <a:pt x="4" y="192"/>
                  <a:pt x="10" y="192"/>
                </a:cubicBezTo>
                <a:cubicBezTo>
                  <a:pt x="118" y="192"/>
                  <a:pt x="118" y="192"/>
                  <a:pt x="118" y="192"/>
                </a:cubicBezTo>
                <a:cubicBezTo>
                  <a:pt x="124" y="192"/>
                  <a:pt x="128" y="188"/>
                  <a:pt x="128" y="182"/>
                </a:cubicBezTo>
                <a:cubicBezTo>
                  <a:pt x="128" y="10"/>
                  <a:pt x="128" y="10"/>
                  <a:pt x="128" y="10"/>
                </a:cubicBezTo>
                <a:cubicBezTo>
                  <a:pt x="128" y="4"/>
                  <a:pt x="124" y="0"/>
                  <a:pt x="118" y="0"/>
                </a:cubicBezTo>
                <a:close/>
                <a:moveTo>
                  <a:pt x="116" y="180"/>
                </a:moveTo>
                <a:cubicBezTo>
                  <a:pt x="12" y="180"/>
                  <a:pt x="12" y="180"/>
                  <a:pt x="12" y="180"/>
                </a:cubicBezTo>
                <a:cubicBezTo>
                  <a:pt x="12" y="12"/>
                  <a:pt x="12" y="12"/>
                  <a:pt x="12" y="12"/>
                </a:cubicBezTo>
                <a:cubicBezTo>
                  <a:pt x="116" y="12"/>
                  <a:pt x="116" y="12"/>
                  <a:pt x="116" y="12"/>
                </a:cubicBezTo>
                <a:lnTo>
                  <a:pt x="116" y="180"/>
                </a:lnTo>
                <a:close/>
                <a:moveTo>
                  <a:pt x="42" y="28"/>
                </a:moveTo>
                <a:cubicBezTo>
                  <a:pt x="86" y="28"/>
                  <a:pt x="86" y="28"/>
                  <a:pt x="86" y="28"/>
                </a:cubicBezTo>
                <a:cubicBezTo>
                  <a:pt x="87" y="28"/>
                  <a:pt x="88" y="27"/>
                  <a:pt x="88" y="25"/>
                </a:cubicBezTo>
                <a:cubicBezTo>
                  <a:pt x="88" y="23"/>
                  <a:pt x="88" y="23"/>
                  <a:pt x="88" y="23"/>
                </a:cubicBezTo>
                <a:cubicBezTo>
                  <a:pt x="88" y="21"/>
                  <a:pt x="87" y="20"/>
                  <a:pt x="86" y="20"/>
                </a:cubicBezTo>
                <a:cubicBezTo>
                  <a:pt x="42" y="20"/>
                  <a:pt x="42" y="20"/>
                  <a:pt x="42" y="20"/>
                </a:cubicBezTo>
                <a:cubicBezTo>
                  <a:pt x="41" y="20"/>
                  <a:pt x="40" y="21"/>
                  <a:pt x="40" y="23"/>
                </a:cubicBezTo>
                <a:cubicBezTo>
                  <a:pt x="40" y="25"/>
                  <a:pt x="40" y="25"/>
                  <a:pt x="40" y="25"/>
                </a:cubicBezTo>
                <a:cubicBezTo>
                  <a:pt x="40" y="27"/>
                  <a:pt x="41" y="28"/>
                  <a:pt x="42" y="28"/>
                </a:cubicBezTo>
                <a:close/>
                <a:moveTo>
                  <a:pt x="64" y="160"/>
                </a:moveTo>
                <a:cubicBezTo>
                  <a:pt x="60" y="160"/>
                  <a:pt x="56" y="164"/>
                  <a:pt x="56" y="168"/>
                </a:cubicBezTo>
                <a:cubicBezTo>
                  <a:pt x="56" y="173"/>
                  <a:pt x="60" y="176"/>
                  <a:pt x="64" y="176"/>
                </a:cubicBezTo>
                <a:cubicBezTo>
                  <a:pt x="68" y="176"/>
                  <a:pt x="72" y="173"/>
                  <a:pt x="72" y="168"/>
                </a:cubicBezTo>
                <a:cubicBezTo>
                  <a:pt x="72" y="164"/>
                  <a:pt x="68" y="160"/>
                  <a:pt x="64" y="160"/>
                </a:cubicBezTo>
                <a:close/>
                <a:moveTo>
                  <a:pt x="23" y="152"/>
                </a:moveTo>
                <a:cubicBezTo>
                  <a:pt x="105" y="152"/>
                  <a:pt x="105" y="152"/>
                  <a:pt x="105" y="152"/>
                </a:cubicBezTo>
                <a:cubicBezTo>
                  <a:pt x="106" y="152"/>
                  <a:pt x="108" y="151"/>
                  <a:pt x="108" y="149"/>
                </a:cubicBezTo>
                <a:cubicBezTo>
                  <a:pt x="108" y="39"/>
                  <a:pt x="108" y="39"/>
                  <a:pt x="108" y="39"/>
                </a:cubicBezTo>
                <a:cubicBezTo>
                  <a:pt x="108" y="38"/>
                  <a:pt x="106" y="36"/>
                  <a:pt x="105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2" y="36"/>
                  <a:pt x="20" y="38"/>
                  <a:pt x="20" y="39"/>
                </a:cubicBezTo>
                <a:cubicBezTo>
                  <a:pt x="20" y="149"/>
                  <a:pt x="20" y="149"/>
                  <a:pt x="20" y="149"/>
                </a:cubicBezTo>
                <a:cubicBezTo>
                  <a:pt x="20" y="151"/>
                  <a:pt x="22" y="152"/>
                  <a:pt x="23" y="152"/>
                </a:cubicBezTo>
                <a:close/>
                <a:moveTo>
                  <a:pt x="32" y="48"/>
                </a:moveTo>
                <a:cubicBezTo>
                  <a:pt x="96" y="48"/>
                  <a:pt x="96" y="48"/>
                  <a:pt x="96" y="48"/>
                </a:cubicBezTo>
                <a:cubicBezTo>
                  <a:pt x="96" y="140"/>
                  <a:pt x="96" y="140"/>
                  <a:pt x="96" y="140"/>
                </a:cubicBezTo>
                <a:cubicBezTo>
                  <a:pt x="32" y="140"/>
                  <a:pt x="32" y="140"/>
                  <a:pt x="32" y="140"/>
                </a:cubicBezTo>
                <a:lnTo>
                  <a:pt x="32" y="48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458" name="Freeform 22">
            <a:extLst>
              <a:ext uri="{FF2B5EF4-FFF2-40B4-BE49-F238E27FC236}">
                <a16:creationId xmlns:a16="http://schemas.microsoft.com/office/drawing/2014/main" id="{14733716-833B-4C25-855B-D4C0765663E7}"/>
              </a:ext>
            </a:extLst>
          </p:cNvPr>
          <p:cNvSpPr>
            <a:spLocks noChangeAspect="1" noEditPoints="1"/>
          </p:cNvSpPr>
          <p:nvPr>
            <p:custDataLst>
              <p:tags r:id="rId5"/>
            </p:custDataLst>
          </p:nvPr>
        </p:nvSpPr>
        <p:spPr bwMode="auto">
          <a:xfrm>
            <a:off x="2312808" y="2579756"/>
            <a:ext cx="200302" cy="300784"/>
          </a:xfrm>
          <a:custGeom>
            <a:avLst/>
            <a:gdLst>
              <a:gd name="T0" fmla="*/ 118 w 128"/>
              <a:gd name="T1" fmla="*/ 0 h 192"/>
              <a:gd name="T2" fmla="*/ 10 w 128"/>
              <a:gd name="T3" fmla="*/ 0 h 192"/>
              <a:gd name="T4" fmla="*/ 0 w 128"/>
              <a:gd name="T5" fmla="*/ 10 h 192"/>
              <a:gd name="T6" fmla="*/ 0 w 128"/>
              <a:gd name="T7" fmla="*/ 182 h 192"/>
              <a:gd name="T8" fmla="*/ 10 w 128"/>
              <a:gd name="T9" fmla="*/ 192 h 192"/>
              <a:gd name="T10" fmla="*/ 118 w 128"/>
              <a:gd name="T11" fmla="*/ 192 h 192"/>
              <a:gd name="T12" fmla="*/ 128 w 128"/>
              <a:gd name="T13" fmla="*/ 182 h 192"/>
              <a:gd name="T14" fmla="*/ 128 w 128"/>
              <a:gd name="T15" fmla="*/ 10 h 192"/>
              <a:gd name="T16" fmla="*/ 118 w 128"/>
              <a:gd name="T17" fmla="*/ 0 h 192"/>
              <a:gd name="T18" fmla="*/ 116 w 128"/>
              <a:gd name="T19" fmla="*/ 180 h 192"/>
              <a:gd name="T20" fmla="*/ 12 w 128"/>
              <a:gd name="T21" fmla="*/ 180 h 192"/>
              <a:gd name="T22" fmla="*/ 12 w 128"/>
              <a:gd name="T23" fmla="*/ 12 h 192"/>
              <a:gd name="T24" fmla="*/ 116 w 128"/>
              <a:gd name="T25" fmla="*/ 12 h 192"/>
              <a:gd name="T26" fmla="*/ 116 w 128"/>
              <a:gd name="T27" fmla="*/ 180 h 192"/>
              <a:gd name="T28" fmla="*/ 42 w 128"/>
              <a:gd name="T29" fmla="*/ 28 h 192"/>
              <a:gd name="T30" fmla="*/ 86 w 128"/>
              <a:gd name="T31" fmla="*/ 28 h 192"/>
              <a:gd name="T32" fmla="*/ 88 w 128"/>
              <a:gd name="T33" fmla="*/ 25 h 192"/>
              <a:gd name="T34" fmla="*/ 88 w 128"/>
              <a:gd name="T35" fmla="*/ 23 h 192"/>
              <a:gd name="T36" fmla="*/ 86 w 128"/>
              <a:gd name="T37" fmla="*/ 20 h 192"/>
              <a:gd name="T38" fmla="*/ 42 w 128"/>
              <a:gd name="T39" fmla="*/ 20 h 192"/>
              <a:gd name="T40" fmla="*/ 40 w 128"/>
              <a:gd name="T41" fmla="*/ 23 h 192"/>
              <a:gd name="T42" fmla="*/ 40 w 128"/>
              <a:gd name="T43" fmla="*/ 25 h 192"/>
              <a:gd name="T44" fmla="*/ 42 w 128"/>
              <a:gd name="T45" fmla="*/ 28 h 192"/>
              <a:gd name="T46" fmla="*/ 64 w 128"/>
              <a:gd name="T47" fmla="*/ 160 h 192"/>
              <a:gd name="T48" fmla="*/ 56 w 128"/>
              <a:gd name="T49" fmla="*/ 168 h 192"/>
              <a:gd name="T50" fmla="*/ 64 w 128"/>
              <a:gd name="T51" fmla="*/ 176 h 192"/>
              <a:gd name="T52" fmla="*/ 72 w 128"/>
              <a:gd name="T53" fmla="*/ 168 h 192"/>
              <a:gd name="T54" fmla="*/ 64 w 128"/>
              <a:gd name="T55" fmla="*/ 160 h 192"/>
              <a:gd name="T56" fmla="*/ 23 w 128"/>
              <a:gd name="T57" fmla="*/ 152 h 192"/>
              <a:gd name="T58" fmla="*/ 105 w 128"/>
              <a:gd name="T59" fmla="*/ 152 h 192"/>
              <a:gd name="T60" fmla="*/ 108 w 128"/>
              <a:gd name="T61" fmla="*/ 149 h 192"/>
              <a:gd name="T62" fmla="*/ 108 w 128"/>
              <a:gd name="T63" fmla="*/ 39 h 192"/>
              <a:gd name="T64" fmla="*/ 105 w 128"/>
              <a:gd name="T65" fmla="*/ 36 h 192"/>
              <a:gd name="T66" fmla="*/ 23 w 128"/>
              <a:gd name="T67" fmla="*/ 36 h 192"/>
              <a:gd name="T68" fmla="*/ 20 w 128"/>
              <a:gd name="T69" fmla="*/ 39 h 192"/>
              <a:gd name="T70" fmla="*/ 20 w 128"/>
              <a:gd name="T71" fmla="*/ 149 h 192"/>
              <a:gd name="T72" fmla="*/ 23 w 128"/>
              <a:gd name="T73" fmla="*/ 152 h 192"/>
              <a:gd name="T74" fmla="*/ 32 w 128"/>
              <a:gd name="T75" fmla="*/ 48 h 192"/>
              <a:gd name="T76" fmla="*/ 96 w 128"/>
              <a:gd name="T77" fmla="*/ 48 h 192"/>
              <a:gd name="T78" fmla="*/ 96 w 128"/>
              <a:gd name="T79" fmla="*/ 140 h 192"/>
              <a:gd name="T80" fmla="*/ 32 w 128"/>
              <a:gd name="T81" fmla="*/ 140 h 192"/>
              <a:gd name="T82" fmla="*/ 32 w 128"/>
              <a:gd name="T83" fmla="*/ 48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8" h="192">
                <a:moveTo>
                  <a:pt x="118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182"/>
                  <a:pt x="0" y="182"/>
                  <a:pt x="0" y="182"/>
                </a:cubicBezTo>
                <a:cubicBezTo>
                  <a:pt x="0" y="188"/>
                  <a:pt x="4" y="192"/>
                  <a:pt x="10" y="192"/>
                </a:cubicBezTo>
                <a:cubicBezTo>
                  <a:pt x="118" y="192"/>
                  <a:pt x="118" y="192"/>
                  <a:pt x="118" y="192"/>
                </a:cubicBezTo>
                <a:cubicBezTo>
                  <a:pt x="124" y="192"/>
                  <a:pt x="128" y="188"/>
                  <a:pt x="128" y="182"/>
                </a:cubicBezTo>
                <a:cubicBezTo>
                  <a:pt x="128" y="10"/>
                  <a:pt x="128" y="10"/>
                  <a:pt x="128" y="10"/>
                </a:cubicBezTo>
                <a:cubicBezTo>
                  <a:pt x="128" y="4"/>
                  <a:pt x="124" y="0"/>
                  <a:pt x="118" y="0"/>
                </a:cubicBezTo>
                <a:close/>
                <a:moveTo>
                  <a:pt x="116" y="180"/>
                </a:moveTo>
                <a:cubicBezTo>
                  <a:pt x="12" y="180"/>
                  <a:pt x="12" y="180"/>
                  <a:pt x="12" y="180"/>
                </a:cubicBezTo>
                <a:cubicBezTo>
                  <a:pt x="12" y="12"/>
                  <a:pt x="12" y="12"/>
                  <a:pt x="12" y="12"/>
                </a:cubicBezTo>
                <a:cubicBezTo>
                  <a:pt x="116" y="12"/>
                  <a:pt x="116" y="12"/>
                  <a:pt x="116" y="12"/>
                </a:cubicBezTo>
                <a:lnTo>
                  <a:pt x="116" y="180"/>
                </a:lnTo>
                <a:close/>
                <a:moveTo>
                  <a:pt x="42" y="28"/>
                </a:moveTo>
                <a:cubicBezTo>
                  <a:pt x="86" y="28"/>
                  <a:pt x="86" y="28"/>
                  <a:pt x="86" y="28"/>
                </a:cubicBezTo>
                <a:cubicBezTo>
                  <a:pt x="87" y="28"/>
                  <a:pt x="88" y="27"/>
                  <a:pt x="88" y="25"/>
                </a:cubicBezTo>
                <a:cubicBezTo>
                  <a:pt x="88" y="23"/>
                  <a:pt x="88" y="23"/>
                  <a:pt x="88" y="23"/>
                </a:cubicBezTo>
                <a:cubicBezTo>
                  <a:pt x="88" y="21"/>
                  <a:pt x="87" y="20"/>
                  <a:pt x="86" y="20"/>
                </a:cubicBezTo>
                <a:cubicBezTo>
                  <a:pt x="42" y="20"/>
                  <a:pt x="42" y="20"/>
                  <a:pt x="42" y="20"/>
                </a:cubicBezTo>
                <a:cubicBezTo>
                  <a:pt x="41" y="20"/>
                  <a:pt x="40" y="21"/>
                  <a:pt x="40" y="23"/>
                </a:cubicBezTo>
                <a:cubicBezTo>
                  <a:pt x="40" y="25"/>
                  <a:pt x="40" y="25"/>
                  <a:pt x="40" y="25"/>
                </a:cubicBezTo>
                <a:cubicBezTo>
                  <a:pt x="40" y="27"/>
                  <a:pt x="41" y="28"/>
                  <a:pt x="42" y="28"/>
                </a:cubicBezTo>
                <a:close/>
                <a:moveTo>
                  <a:pt x="64" y="160"/>
                </a:moveTo>
                <a:cubicBezTo>
                  <a:pt x="60" y="160"/>
                  <a:pt x="56" y="164"/>
                  <a:pt x="56" y="168"/>
                </a:cubicBezTo>
                <a:cubicBezTo>
                  <a:pt x="56" y="173"/>
                  <a:pt x="60" y="176"/>
                  <a:pt x="64" y="176"/>
                </a:cubicBezTo>
                <a:cubicBezTo>
                  <a:pt x="68" y="176"/>
                  <a:pt x="72" y="173"/>
                  <a:pt x="72" y="168"/>
                </a:cubicBezTo>
                <a:cubicBezTo>
                  <a:pt x="72" y="164"/>
                  <a:pt x="68" y="160"/>
                  <a:pt x="64" y="160"/>
                </a:cubicBezTo>
                <a:close/>
                <a:moveTo>
                  <a:pt x="23" y="152"/>
                </a:moveTo>
                <a:cubicBezTo>
                  <a:pt x="105" y="152"/>
                  <a:pt x="105" y="152"/>
                  <a:pt x="105" y="152"/>
                </a:cubicBezTo>
                <a:cubicBezTo>
                  <a:pt x="106" y="152"/>
                  <a:pt x="108" y="151"/>
                  <a:pt x="108" y="149"/>
                </a:cubicBezTo>
                <a:cubicBezTo>
                  <a:pt x="108" y="39"/>
                  <a:pt x="108" y="39"/>
                  <a:pt x="108" y="39"/>
                </a:cubicBezTo>
                <a:cubicBezTo>
                  <a:pt x="108" y="38"/>
                  <a:pt x="106" y="36"/>
                  <a:pt x="105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2" y="36"/>
                  <a:pt x="20" y="38"/>
                  <a:pt x="20" y="39"/>
                </a:cubicBezTo>
                <a:cubicBezTo>
                  <a:pt x="20" y="149"/>
                  <a:pt x="20" y="149"/>
                  <a:pt x="20" y="149"/>
                </a:cubicBezTo>
                <a:cubicBezTo>
                  <a:pt x="20" y="151"/>
                  <a:pt x="22" y="152"/>
                  <a:pt x="23" y="152"/>
                </a:cubicBezTo>
                <a:close/>
                <a:moveTo>
                  <a:pt x="32" y="48"/>
                </a:moveTo>
                <a:cubicBezTo>
                  <a:pt x="96" y="48"/>
                  <a:pt x="96" y="48"/>
                  <a:pt x="96" y="48"/>
                </a:cubicBezTo>
                <a:cubicBezTo>
                  <a:pt x="96" y="140"/>
                  <a:pt x="96" y="140"/>
                  <a:pt x="96" y="140"/>
                </a:cubicBezTo>
                <a:cubicBezTo>
                  <a:pt x="32" y="140"/>
                  <a:pt x="32" y="140"/>
                  <a:pt x="32" y="140"/>
                </a:cubicBezTo>
                <a:lnTo>
                  <a:pt x="32" y="48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459" name="Freeform 22">
            <a:extLst>
              <a:ext uri="{FF2B5EF4-FFF2-40B4-BE49-F238E27FC236}">
                <a16:creationId xmlns:a16="http://schemas.microsoft.com/office/drawing/2014/main" id="{9ABC635F-FA2D-4213-BFF7-2DCF25717904}"/>
              </a:ext>
            </a:extLst>
          </p:cNvPr>
          <p:cNvSpPr>
            <a:spLocks noChangeAspect="1" noEditPoints="1"/>
          </p:cNvSpPr>
          <p:nvPr>
            <p:custDataLst>
              <p:tags r:id="rId6"/>
            </p:custDataLst>
          </p:nvPr>
        </p:nvSpPr>
        <p:spPr bwMode="auto">
          <a:xfrm>
            <a:off x="2554723" y="3738125"/>
            <a:ext cx="200302" cy="300784"/>
          </a:xfrm>
          <a:custGeom>
            <a:avLst/>
            <a:gdLst>
              <a:gd name="T0" fmla="*/ 118 w 128"/>
              <a:gd name="T1" fmla="*/ 0 h 192"/>
              <a:gd name="T2" fmla="*/ 10 w 128"/>
              <a:gd name="T3" fmla="*/ 0 h 192"/>
              <a:gd name="T4" fmla="*/ 0 w 128"/>
              <a:gd name="T5" fmla="*/ 10 h 192"/>
              <a:gd name="T6" fmla="*/ 0 w 128"/>
              <a:gd name="T7" fmla="*/ 182 h 192"/>
              <a:gd name="T8" fmla="*/ 10 w 128"/>
              <a:gd name="T9" fmla="*/ 192 h 192"/>
              <a:gd name="T10" fmla="*/ 118 w 128"/>
              <a:gd name="T11" fmla="*/ 192 h 192"/>
              <a:gd name="T12" fmla="*/ 128 w 128"/>
              <a:gd name="T13" fmla="*/ 182 h 192"/>
              <a:gd name="T14" fmla="*/ 128 w 128"/>
              <a:gd name="T15" fmla="*/ 10 h 192"/>
              <a:gd name="T16" fmla="*/ 118 w 128"/>
              <a:gd name="T17" fmla="*/ 0 h 192"/>
              <a:gd name="T18" fmla="*/ 116 w 128"/>
              <a:gd name="T19" fmla="*/ 180 h 192"/>
              <a:gd name="T20" fmla="*/ 12 w 128"/>
              <a:gd name="T21" fmla="*/ 180 h 192"/>
              <a:gd name="T22" fmla="*/ 12 w 128"/>
              <a:gd name="T23" fmla="*/ 12 h 192"/>
              <a:gd name="T24" fmla="*/ 116 w 128"/>
              <a:gd name="T25" fmla="*/ 12 h 192"/>
              <a:gd name="T26" fmla="*/ 116 w 128"/>
              <a:gd name="T27" fmla="*/ 180 h 192"/>
              <a:gd name="T28" fmla="*/ 42 w 128"/>
              <a:gd name="T29" fmla="*/ 28 h 192"/>
              <a:gd name="T30" fmla="*/ 86 w 128"/>
              <a:gd name="T31" fmla="*/ 28 h 192"/>
              <a:gd name="T32" fmla="*/ 88 w 128"/>
              <a:gd name="T33" fmla="*/ 25 h 192"/>
              <a:gd name="T34" fmla="*/ 88 w 128"/>
              <a:gd name="T35" fmla="*/ 23 h 192"/>
              <a:gd name="T36" fmla="*/ 86 w 128"/>
              <a:gd name="T37" fmla="*/ 20 h 192"/>
              <a:gd name="T38" fmla="*/ 42 w 128"/>
              <a:gd name="T39" fmla="*/ 20 h 192"/>
              <a:gd name="T40" fmla="*/ 40 w 128"/>
              <a:gd name="T41" fmla="*/ 23 h 192"/>
              <a:gd name="T42" fmla="*/ 40 w 128"/>
              <a:gd name="T43" fmla="*/ 25 h 192"/>
              <a:gd name="T44" fmla="*/ 42 w 128"/>
              <a:gd name="T45" fmla="*/ 28 h 192"/>
              <a:gd name="T46" fmla="*/ 64 w 128"/>
              <a:gd name="T47" fmla="*/ 160 h 192"/>
              <a:gd name="T48" fmla="*/ 56 w 128"/>
              <a:gd name="T49" fmla="*/ 168 h 192"/>
              <a:gd name="T50" fmla="*/ 64 w 128"/>
              <a:gd name="T51" fmla="*/ 176 h 192"/>
              <a:gd name="T52" fmla="*/ 72 w 128"/>
              <a:gd name="T53" fmla="*/ 168 h 192"/>
              <a:gd name="T54" fmla="*/ 64 w 128"/>
              <a:gd name="T55" fmla="*/ 160 h 192"/>
              <a:gd name="T56" fmla="*/ 23 w 128"/>
              <a:gd name="T57" fmla="*/ 152 h 192"/>
              <a:gd name="T58" fmla="*/ 105 w 128"/>
              <a:gd name="T59" fmla="*/ 152 h 192"/>
              <a:gd name="T60" fmla="*/ 108 w 128"/>
              <a:gd name="T61" fmla="*/ 149 h 192"/>
              <a:gd name="T62" fmla="*/ 108 w 128"/>
              <a:gd name="T63" fmla="*/ 39 h 192"/>
              <a:gd name="T64" fmla="*/ 105 w 128"/>
              <a:gd name="T65" fmla="*/ 36 h 192"/>
              <a:gd name="T66" fmla="*/ 23 w 128"/>
              <a:gd name="T67" fmla="*/ 36 h 192"/>
              <a:gd name="T68" fmla="*/ 20 w 128"/>
              <a:gd name="T69" fmla="*/ 39 h 192"/>
              <a:gd name="T70" fmla="*/ 20 w 128"/>
              <a:gd name="T71" fmla="*/ 149 h 192"/>
              <a:gd name="T72" fmla="*/ 23 w 128"/>
              <a:gd name="T73" fmla="*/ 152 h 192"/>
              <a:gd name="T74" fmla="*/ 32 w 128"/>
              <a:gd name="T75" fmla="*/ 48 h 192"/>
              <a:gd name="T76" fmla="*/ 96 w 128"/>
              <a:gd name="T77" fmla="*/ 48 h 192"/>
              <a:gd name="T78" fmla="*/ 96 w 128"/>
              <a:gd name="T79" fmla="*/ 140 h 192"/>
              <a:gd name="T80" fmla="*/ 32 w 128"/>
              <a:gd name="T81" fmla="*/ 140 h 192"/>
              <a:gd name="T82" fmla="*/ 32 w 128"/>
              <a:gd name="T83" fmla="*/ 48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8" h="192">
                <a:moveTo>
                  <a:pt x="118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182"/>
                  <a:pt x="0" y="182"/>
                  <a:pt x="0" y="182"/>
                </a:cubicBezTo>
                <a:cubicBezTo>
                  <a:pt x="0" y="188"/>
                  <a:pt x="4" y="192"/>
                  <a:pt x="10" y="192"/>
                </a:cubicBezTo>
                <a:cubicBezTo>
                  <a:pt x="118" y="192"/>
                  <a:pt x="118" y="192"/>
                  <a:pt x="118" y="192"/>
                </a:cubicBezTo>
                <a:cubicBezTo>
                  <a:pt x="124" y="192"/>
                  <a:pt x="128" y="188"/>
                  <a:pt x="128" y="182"/>
                </a:cubicBezTo>
                <a:cubicBezTo>
                  <a:pt x="128" y="10"/>
                  <a:pt x="128" y="10"/>
                  <a:pt x="128" y="10"/>
                </a:cubicBezTo>
                <a:cubicBezTo>
                  <a:pt x="128" y="4"/>
                  <a:pt x="124" y="0"/>
                  <a:pt x="118" y="0"/>
                </a:cubicBezTo>
                <a:close/>
                <a:moveTo>
                  <a:pt x="116" y="180"/>
                </a:moveTo>
                <a:cubicBezTo>
                  <a:pt x="12" y="180"/>
                  <a:pt x="12" y="180"/>
                  <a:pt x="12" y="180"/>
                </a:cubicBezTo>
                <a:cubicBezTo>
                  <a:pt x="12" y="12"/>
                  <a:pt x="12" y="12"/>
                  <a:pt x="12" y="12"/>
                </a:cubicBezTo>
                <a:cubicBezTo>
                  <a:pt x="116" y="12"/>
                  <a:pt x="116" y="12"/>
                  <a:pt x="116" y="12"/>
                </a:cubicBezTo>
                <a:lnTo>
                  <a:pt x="116" y="180"/>
                </a:lnTo>
                <a:close/>
                <a:moveTo>
                  <a:pt x="42" y="28"/>
                </a:moveTo>
                <a:cubicBezTo>
                  <a:pt x="86" y="28"/>
                  <a:pt x="86" y="28"/>
                  <a:pt x="86" y="28"/>
                </a:cubicBezTo>
                <a:cubicBezTo>
                  <a:pt x="87" y="28"/>
                  <a:pt x="88" y="27"/>
                  <a:pt x="88" y="25"/>
                </a:cubicBezTo>
                <a:cubicBezTo>
                  <a:pt x="88" y="23"/>
                  <a:pt x="88" y="23"/>
                  <a:pt x="88" y="23"/>
                </a:cubicBezTo>
                <a:cubicBezTo>
                  <a:pt x="88" y="21"/>
                  <a:pt x="87" y="20"/>
                  <a:pt x="86" y="20"/>
                </a:cubicBezTo>
                <a:cubicBezTo>
                  <a:pt x="42" y="20"/>
                  <a:pt x="42" y="20"/>
                  <a:pt x="42" y="20"/>
                </a:cubicBezTo>
                <a:cubicBezTo>
                  <a:pt x="41" y="20"/>
                  <a:pt x="40" y="21"/>
                  <a:pt x="40" y="23"/>
                </a:cubicBezTo>
                <a:cubicBezTo>
                  <a:pt x="40" y="25"/>
                  <a:pt x="40" y="25"/>
                  <a:pt x="40" y="25"/>
                </a:cubicBezTo>
                <a:cubicBezTo>
                  <a:pt x="40" y="27"/>
                  <a:pt x="41" y="28"/>
                  <a:pt x="42" y="28"/>
                </a:cubicBezTo>
                <a:close/>
                <a:moveTo>
                  <a:pt x="64" y="160"/>
                </a:moveTo>
                <a:cubicBezTo>
                  <a:pt x="60" y="160"/>
                  <a:pt x="56" y="164"/>
                  <a:pt x="56" y="168"/>
                </a:cubicBezTo>
                <a:cubicBezTo>
                  <a:pt x="56" y="173"/>
                  <a:pt x="60" y="176"/>
                  <a:pt x="64" y="176"/>
                </a:cubicBezTo>
                <a:cubicBezTo>
                  <a:pt x="68" y="176"/>
                  <a:pt x="72" y="173"/>
                  <a:pt x="72" y="168"/>
                </a:cubicBezTo>
                <a:cubicBezTo>
                  <a:pt x="72" y="164"/>
                  <a:pt x="68" y="160"/>
                  <a:pt x="64" y="160"/>
                </a:cubicBezTo>
                <a:close/>
                <a:moveTo>
                  <a:pt x="23" y="152"/>
                </a:moveTo>
                <a:cubicBezTo>
                  <a:pt x="105" y="152"/>
                  <a:pt x="105" y="152"/>
                  <a:pt x="105" y="152"/>
                </a:cubicBezTo>
                <a:cubicBezTo>
                  <a:pt x="106" y="152"/>
                  <a:pt x="108" y="151"/>
                  <a:pt x="108" y="149"/>
                </a:cubicBezTo>
                <a:cubicBezTo>
                  <a:pt x="108" y="39"/>
                  <a:pt x="108" y="39"/>
                  <a:pt x="108" y="39"/>
                </a:cubicBezTo>
                <a:cubicBezTo>
                  <a:pt x="108" y="38"/>
                  <a:pt x="106" y="36"/>
                  <a:pt x="105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2" y="36"/>
                  <a:pt x="20" y="38"/>
                  <a:pt x="20" y="39"/>
                </a:cubicBezTo>
                <a:cubicBezTo>
                  <a:pt x="20" y="149"/>
                  <a:pt x="20" y="149"/>
                  <a:pt x="20" y="149"/>
                </a:cubicBezTo>
                <a:cubicBezTo>
                  <a:pt x="20" y="151"/>
                  <a:pt x="22" y="152"/>
                  <a:pt x="23" y="152"/>
                </a:cubicBezTo>
                <a:close/>
                <a:moveTo>
                  <a:pt x="32" y="48"/>
                </a:moveTo>
                <a:cubicBezTo>
                  <a:pt x="96" y="48"/>
                  <a:pt x="96" y="48"/>
                  <a:pt x="96" y="48"/>
                </a:cubicBezTo>
                <a:cubicBezTo>
                  <a:pt x="96" y="140"/>
                  <a:pt x="96" y="140"/>
                  <a:pt x="96" y="140"/>
                </a:cubicBezTo>
                <a:cubicBezTo>
                  <a:pt x="32" y="140"/>
                  <a:pt x="32" y="140"/>
                  <a:pt x="32" y="140"/>
                </a:cubicBezTo>
                <a:lnTo>
                  <a:pt x="32" y="48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id="{BBB46339-2355-416F-B922-610751535C26}"/>
              </a:ext>
            </a:extLst>
          </p:cNvPr>
          <p:cNvSpPr>
            <a:spLocks noChangeAspect="1" noEditPoints="1"/>
          </p:cNvSpPr>
          <p:nvPr>
            <p:custDataLst>
              <p:tags r:id="rId7"/>
            </p:custDataLst>
          </p:nvPr>
        </p:nvSpPr>
        <p:spPr bwMode="auto">
          <a:xfrm>
            <a:off x="2014136" y="3246800"/>
            <a:ext cx="200302" cy="300784"/>
          </a:xfrm>
          <a:custGeom>
            <a:avLst/>
            <a:gdLst>
              <a:gd name="T0" fmla="*/ 118 w 128"/>
              <a:gd name="T1" fmla="*/ 0 h 192"/>
              <a:gd name="T2" fmla="*/ 10 w 128"/>
              <a:gd name="T3" fmla="*/ 0 h 192"/>
              <a:gd name="T4" fmla="*/ 0 w 128"/>
              <a:gd name="T5" fmla="*/ 10 h 192"/>
              <a:gd name="T6" fmla="*/ 0 w 128"/>
              <a:gd name="T7" fmla="*/ 182 h 192"/>
              <a:gd name="T8" fmla="*/ 10 w 128"/>
              <a:gd name="T9" fmla="*/ 192 h 192"/>
              <a:gd name="T10" fmla="*/ 118 w 128"/>
              <a:gd name="T11" fmla="*/ 192 h 192"/>
              <a:gd name="T12" fmla="*/ 128 w 128"/>
              <a:gd name="T13" fmla="*/ 182 h 192"/>
              <a:gd name="T14" fmla="*/ 128 w 128"/>
              <a:gd name="T15" fmla="*/ 10 h 192"/>
              <a:gd name="T16" fmla="*/ 118 w 128"/>
              <a:gd name="T17" fmla="*/ 0 h 192"/>
              <a:gd name="T18" fmla="*/ 116 w 128"/>
              <a:gd name="T19" fmla="*/ 180 h 192"/>
              <a:gd name="T20" fmla="*/ 12 w 128"/>
              <a:gd name="T21" fmla="*/ 180 h 192"/>
              <a:gd name="T22" fmla="*/ 12 w 128"/>
              <a:gd name="T23" fmla="*/ 12 h 192"/>
              <a:gd name="T24" fmla="*/ 116 w 128"/>
              <a:gd name="T25" fmla="*/ 12 h 192"/>
              <a:gd name="T26" fmla="*/ 116 w 128"/>
              <a:gd name="T27" fmla="*/ 180 h 192"/>
              <a:gd name="T28" fmla="*/ 42 w 128"/>
              <a:gd name="T29" fmla="*/ 28 h 192"/>
              <a:gd name="T30" fmla="*/ 86 w 128"/>
              <a:gd name="T31" fmla="*/ 28 h 192"/>
              <a:gd name="T32" fmla="*/ 88 w 128"/>
              <a:gd name="T33" fmla="*/ 25 h 192"/>
              <a:gd name="T34" fmla="*/ 88 w 128"/>
              <a:gd name="T35" fmla="*/ 23 h 192"/>
              <a:gd name="T36" fmla="*/ 86 w 128"/>
              <a:gd name="T37" fmla="*/ 20 h 192"/>
              <a:gd name="T38" fmla="*/ 42 w 128"/>
              <a:gd name="T39" fmla="*/ 20 h 192"/>
              <a:gd name="T40" fmla="*/ 40 w 128"/>
              <a:gd name="T41" fmla="*/ 23 h 192"/>
              <a:gd name="T42" fmla="*/ 40 w 128"/>
              <a:gd name="T43" fmla="*/ 25 h 192"/>
              <a:gd name="T44" fmla="*/ 42 w 128"/>
              <a:gd name="T45" fmla="*/ 28 h 192"/>
              <a:gd name="T46" fmla="*/ 64 w 128"/>
              <a:gd name="T47" fmla="*/ 160 h 192"/>
              <a:gd name="T48" fmla="*/ 56 w 128"/>
              <a:gd name="T49" fmla="*/ 168 h 192"/>
              <a:gd name="T50" fmla="*/ 64 w 128"/>
              <a:gd name="T51" fmla="*/ 176 h 192"/>
              <a:gd name="T52" fmla="*/ 72 w 128"/>
              <a:gd name="T53" fmla="*/ 168 h 192"/>
              <a:gd name="T54" fmla="*/ 64 w 128"/>
              <a:gd name="T55" fmla="*/ 160 h 192"/>
              <a:gd name="T56" fmla="*/ 23 w 128"/>
              <a:gd name="T57" fmla="*/ 152 h 192"/>
              <a:gd name="T58" fmla="*/ 105 w 128"/>
              <a:gd name="T59" fmla="*/ 152 h 192"/>
              <a:gd name="T60" fmla="*/ 108 w 128"/>
              <a:gd name="T61" fmla="*/ 149 h 192"/>
              <a:gd name="T62" fmla="*/ 108 w 128"/>
              <a:gd name="T63" fmla="*/ 39 h 192"/>
              <a:gd name="T64" fmla="*/ 105 w 128"/>
              <a:gd name="T65" fmla="*/ 36 h 192"/>
              <a:gd name="T66" fmla="*/ 23 w 128"/>
              <a:gd name="T67" fmla="*/ 36 h 192"/>
              <a:gd name="T68" fmla="*/ 20 w 128"/>
              <a:gd name="T69" fmla="*/ 39 h 192"/>
              <a:gd name="T70" fmla="*/ 20 w 128"/>
              <a:gd name="T71" fmla="*/ 149 h 192"/>
              <a:gd name="T72" fmla="*/ 23 w 128"/>
              <a:gd name="T73" fmla="*/ 152 h 192"/>
              <a:gd name="T74" fmla="*/ 32 w 128"/>
              <a:gd name="T75" fmla="*/ 48 h 192"/>
              <a:gd name="T76" fmla="*/ 96 w 128"/>
              <a:gd name="T77" fmla="*/ 48 h 192"/>
              <a:gd name="T78" fmla="*/ 96 w 128"/>
              <a:gd name="T79" fmla="*/ 140 h 192"/>
              <a:gd name="T80" fmla="*/ 32 w 128"/>
              <a:gd name="T81" fmla="*/ 140 h 192"/>
              <a:gd name="T82" fmla="*/ 32 w 128"/>
              <a:gd name="T83" fmla="*/ 48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8" h="192">
                <a:moveTo>
                  <a:pt x="118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182"/>
                  <a:pt x="0" y="182"/>
                  <a:pt x="0" y="182"/>
                </a:cubicBezTo>
                <a:cubicBezTo>
                  <a:pt x="0" y="188"/>
                  <a:pt x="4" y="192"/>
                  <a:pt x="10" y="192"/>
                </a:cubicBezTo>
                <a:cubicBezTo>
                  <a:pt x="118" y="192"/>
                  <a:pt x="118" y="192"/>
                  <a:pt x="118" y="192"/>
                </a:cubicBezTo>
                <a:cubicBezTo>
                  <a:pt x="124" y="192"/>
                  <a:pt x="128" y="188"/>
                  <a:pt x="128" y="182"/>
                </a:cubicBezTo>
                <a:cubicBezTo>
                  <a:pt x="128" y="10"/>
                  <a:pt x="128" y="10"/>
                  <a:pt x="128" y="10"/>
                </a:cubicBezTo>
                <a:cubicBezTo>
                  <a:pt x="128" y="4"/>
                  <a:pt x="124" y="0"/>
                  <a:pt x="118" y="0"/>
                </a:cubicBezTo>
                <a:close/>
                <a:moveTo>
                  <a:pt x="116" y="180"/>
                </a:moveTo>
                <a:cubicBezTo>
                  <a:pt x="12" y="180"/>
                  <a:pt x="12" y="180"/>
                  <a:pt x="12" y="180"/>
                </a:cubicBezTo>
                <a:cubicBezTo>
                  <a:pt x="12" y="12"/>
                  <a:pt x="12" y="12"/>
                  <a:pt x="12" y="12"/>
                </a:cubicBezTo>
                <a:cubicBezTo>
                  <a:pt x="116" y="12"/>
                  <a:pt x="116" y="12"/>
                  <a:pt x="116" y="12"/>
                </a:cubicBezTo>
                <a:lnTo>
                  <a:pt x="116" y="180"/>
                </a:lnTo>
                <a:close/>
                <a:moveTo>
                  <a:pt x="42" y="28"/>
                </a:moveTo>
                <a:cubicBezTo>
                  <a:pt x="86" y="28"/>
                  <a:pt x="86" y="28"/>
                  <a:pt x="86" y="28"/>
                </a:cubicBezTo>
                <a:cubicBezTo>
                  <a:pt x="87" y="28"/>
                  <a:pt x="88" y="27"/>
                  <a:pt x="88" y="25"/>
                </a:cubicBezTo>
                <a:cubicBezTo>
                  <a:pt x="88" y="23"/>
                  <a:pt x="88" y="23"/>
                  <a:pt x="88" y="23"/>
                </a:cubicBezTo>
                <a:cubicBezTo>
                  <a:pt x="88" y="21"/>
                  <a:pt x="87" y="20"/>
                  <a:pt x="86" y="20"/>
                </a:cubicBezTo>
                <a:cubicBezTo>
                  <a:pt x="42" y="20"/>
                  <a:pt x="42" y="20"/>
                  <a:pt x="42" y="20"/>
                </a:cubicBezTo>
                <a:cubicBezTo>
                  <a:pt x="41" y="20"/>
                  <a:pt x="40" y="21"/>
                  <a:pt x="40" y="23"/>
                </a:cubicBezTo>
                <a:cubicBezTo>
                  <a:pt x="40" y="25"/>
                  <a:pt x="40" y="25"/>
                  <a:pt x="40" y="25"/>
                </a:cubicBezTo>
                <a:cubicBezTo>
                  <a:pt x="40" y="27"/>
                  <a:pt x="41" y="28"/>
                  <a:pt x="42" y="28"/>
                </a:cubicBezTo>
                <a:close/>
                <a:moveTo>
                  <a:pt x="64" y="160"/>
                </a:moveTo>
                <a:cubicBezTo>
                  <a:pt x="60" y="160"/>
                  <a:pt x="56" y="164"/>
                  <a:pt x="56" y="168"/>
                </a:cubicBezTo>
                <a:cubicBezTo>
                  <a:pt x="56" y="173"/>
                  <a:pt x="60" y="176"/>
                  <a:pt x="64" y="176"/>
                </a:cubicBezTo>
                <a:cubicBezTo>
                  <a:pt x="68" y="176"/>
                  <a:pt x="72" y="173"/>
                  <a:pt x="72" y="168"/>
                </a:cubicBezTo>
                <a:cubicBezTo>
                  <a:pt x="72" y="164"/>
                  <a:pt x="68" y="160"/>
                  <a:pt x="64" y="160"/>
                </a:cubicBezTo>
                <a:close/>
                <a:moveTo>
                  <a:pt x="23" y="152"/>
                </a:moveTo>
                <a:cubicBezTo>
                  <a:pt x="105" y="152"/>
                  <a:pt x="105" y="152"/>
                  <a:pt x="105" y="152"/>
                </a:cubicBezTo>
                <a:cubicBezTo>
                  <a:pt x="106" y="152"/>
                  <a:pt x="108" y="151"/>
                  <a:pt x="108" y="149"/>
                </a:cubicBezTo>
                <a:cubicBezTo>
                  <a:pt x="108" y="39"/>
                  <a:pt x="108" y="39"/>
                  <a:pt x="108" y="39"/>
                </a:cubicBezTo>
                <a:cubicBezTo>
                  <a:pt x="108" y="38"/>
                  <a:pt x="106" y="36"/>
                  <a:pt x="105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2" y="36"/>
                  <a:pt x="20" y="38"/>
                  <a:pt x="20" y="39"/>
                </a:cubicBezTo>
                <a:cubicBezTo>
                  <a:pt x="20" y="149"/>
                  <a:pt x="20" y="149"/>
                  <a:pt x="20" y="149"/>
                </a:cubicBezTo>
                <a:cubicBezTo>
                  <a:pt x="20" y="151"/>
                  <a:pt x="22" y="152"/>
                  <a:pt x="23" y="152"/>
                </a:cubicBezTo>
                <a:close/>
                <a:moveTo>
                  <a:pt x="32" y="48"/>
                </a:moveTo>
                <a:cubicBezTo>
                  <a:pt x="96" y="48"/>
                  <a:pt x="96" y="48"/>
                  <a:pt x="96" y="48"/>
                </a:cubicBezTo>
                <a:cubicBezTo>
                  <a:pt x="96" y="140"/>
                  <a:pt x="96" y="140"/>
                  <a:pt x="96" y="140"/>
                </a:cubicBezTo>
                <a:cubicBezTo>
                  <a:pt x="32" y="140"/>
                  <a:pt x="32" y="140"/>
                  <a:pt x="32" y="140"/>
                </a:cubicBezTo>
                <a:lnTo>
                  <a:pt x="32" y="48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FE875F4-EAD1-4ADB-8066-860886A303B4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2783401" y="3003981"/>
            <a:ext cx="497055" cy="583946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C8249205-CAC9-4312-A67A-5FBE0F3A0467}"/>
              </a:ext>
            </a:extLst>
          </p:cNvPr>
          <p:cNvGrpSpPr/>
          <p:nvPr/>
        </p:nvGrpSpPr>
        <p:grpSpPr>
          <a:xfrm>
            <a:off x="3724533" y="3268556"/>
            <a:ext cx="2537454" cy="2146651"/>
            <a:chOff x="2734952" y="1961612"/>
            <a:chExt cx="2537454" cy="2146651"/>
          </a:xfrm>
        </p:grpSpPr>
        <p:sp>
          <p:nvSpPr>
            <p:cNvPr id="46" name="Sechseck 45">
              <a:extLst>
                <a:ext uri="{FF2B5EF4-FFF2-40B4-BE49-F238E27FC236}">
                  <a16:creationId xmlns:a16="http://schemas.microsoft.com/office/drawing/2014/main" id="{D79C85F4-FB0E-4165-8547-47443CB97AB5}"/>
                </a:ext>
              </a:extLst>
            </p:cNvPr>
            <p:cNvSpPr/>
            <p:nvPr/>
          </p:nvSpPr>
          <p:spPr>
            <a:xfrm>
              <a:off x="2734952" y="1961612"/>
              <a:ext cx="2537454" cy="2146651"/>
            </a:xfrm>
            <a:prstGeom prst="hexagon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de-DE" sz="1800" b="0" dirty="0">
                <a:solidFill>
                  <a:srgbClr val="4D4D4D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E04D6A5F-760B-46F9-AFE4-C0F9A281F153}"/>
                </a:ext>
              </a:extLst>
            </p:cNvPr>
            <p:cNvSpPr>
              <a:spLocks noChangeAspect="1"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4224892" y="2324792"/>
              <a:ext cx="200302" cy="300784"/>
            </a:xfrm>
            <a:custGeom>
              <a:avLst/>
              <a:gdLst>
                <a:gd name="T0" fmla="*/ 118 w 128"/>
                <a:gd name="T1" fmla="*/ 0 h 192"/>
                <a:gd name="T2" fmla="*/ 10 w 128"/>
                <a:gd name="T3" fmla="*/ 0 h 192"/>
                <a:gd name="T4" fmla="*/ 0 w 128"/>
                <a:gd name="T5" fmla="*/ 10 h 192"/>
                <a:gd name="T6" fmla="*/ 0 w 128"/>
                <a:gd name="T7" fmla="*/ 182 h 192"/>
                <a:gd name="T8" fmla="*/ 10 w 128"/>
                <a:gd name="T9" fmla="*/ 192 h 192"/>
                <a:gd name="T10" fmla="*/ 118 w 128"/>
                <a:gd name="T11" fmla="*/ 192 h 192"/>
                <a:gd name="T12" fmla="*/ 128 w 128"/>
                <a:gd name="T13" fmla="*/ 182 h 192"/>
                <a:gd name="T14" fmla="*/ 128 w 128"/>
                <a:gd name="T15" fmla="*/ 10 h 192"/>
                <a:gd name="T16" fmla="*/ 118 w 128"/>
                <a:gd name="T17" fmla="*/ 0 h 192"/>
                <a:gd name="T18" fmla="*/ 116 w 128"/>
                <a:gd name="T19" fmla="*/ 180 h 192"/>
                <a:gd name="T20" fmla="*/ 12 w 128"/>
                <a:gd name="T21" fmla="*/ 180 h 192"/>
                <a:gd name="T22" fmla="*/ 12 w 128"/>
                <a:gd name="T23" fmla="*/ 12 h 192"/>
                <a:gd name="T24" fmla="*/ 116 w 128"/>
                <a:gd name="T25" fmla="*/ 12 h 192"/>
                <a:gd name="T26" fmla="*/ 116 w 128"/>
                <a:gd name="T27" fmla="*/ 180 h 192"/>
                <a:gd name="T28" fmla="*/ 42 w 128"/>
                <a:gd name="T29" fmla="*/ 28 h 192"/>
                <a:gd name="T30" fmla="*/ 86 w 128"/>
                <a:gd name="T31" fmla="*/ 28 h 192"/>
                <a:gd name="T32" fmla="*/ 88 w 128"/>
                <a:gd name="T33" fmla="*/ 25 h 192"/>
                <a:gd name="T34" fmla="*/ 88 w 128"/>
                <a:gd name="T35" fmla="*/ 23 h 192"/>
                <a:gd name="T36" fmla="*/ 86 w 128"/>
                <a:gd name="T37" fmla="*/ 20 h 192"/>
                <a:gd name="T38" fmla="*/ 42 w 128"/>
                <a:gd name="T39" fmla="*/ 20 h 192"/>
                <a:gd name="T40" fmla="*/ 40 w 128"/>
                <a:gd name="T41" fmla="*/ 23 h 192"/>
                <a:gd name="T42" fmla="*/ 40 w 128"/>
                <a:gd name="T43" fmla="*/ 25 h 192"/>
                <a:gd name="T44" fmla="*/ 42 w 128"/>
                <a:gd name="T45" fmla="*/ 28 h 192"/>
                <a:gd name="T46" fmla="*/ 64 w 128"/>
                <a:gd name="T47" fmla="*/ 160 h 192"/>
                <a:gd name="T48" fmla="*/ 56 w 128"/>
                <a:gd name="T49" fmla="*/ 168 h 192"/>
                <a:gd name="T50" fmla="*/ 64 w 128"/>
                <a:gd name="T51" fmla="*/ 176 h 192"/>
                <a:gd name="T52" fmla="*/ 72 w 128"/>
                <a:gd name="T53" fmla="*/ 168 h 192"/>
                <a:gd name="T54" fmla="*/ 64 w 128"/>
                <a:gd name="T55" fmla="*/ 160 h 192"/>
                <a:gd name="T56" fmla="*/ 23 w 128"/>
                <a:gd name="T57" fmla="*/ 152 h 192"/>
                <a:gd name="T58" fmla="*/ 105 w 128"/>
                <a:gd name="T59" fmla="*/ 152 h 192"/>
                <a:gd name="T60" fmla="*/ 108 w 128"/>
                <a:gd name="T61" fmla="*/ 149 h 192"/>
                <a:gd name="T62" fmla="*/ 108 w 128"/>
                <a:gd name="T63" fmla="*/ 39 h 192"/>
                <a:gd name="T64" fmla="*/ 105 w 128"/>
                <a:gd name="T65" fmla="*/ 36 h 192"/>
                <a:gd name="T66" fmla="*/ 23 w 128"/>
                <a:gd name="T67" fmla="*/ 36 h 192"/>
                <a:gd name="T68" fmla="*/ 20 w 128"/>
                <a:gd name="T69" fmla="*/ 39 h 192"/>
                <a:gd name="T70" fmla="*/ 20 w 128"/>
                <a:gd name="T71" fmla="*/ 149 h 192"/>
                <a:gd name="T72" fmla="*/ 23 w 128"/>
                <a:gd name="T73" fmla="*/ 152 h 192"/>
                <a:gd name="T74" fmla="*/ 32 w 128"/>
                <a:gd name="T75" fmla="*/ 48 h 192"/>
                <a:gd name="T76" fmla="*/ 96 w 128"/>
                <a:gd name="T77" fmla="*/ 48 h 192"/>
                <a:gd name="T78" fmla="*/ 96 w 128"/>
                <a:gd name="T79" fmla="*/ 140 h 192"/>
                <a:gd name="T80" fmla="*/ 32 w 128"/>
                <a:gd name="T81" fmla="*/ 140 h 192"/>
                <a:gd name="T82" fmla="*/ 32 w 128"/>
                <a:gd name="T83" fmla="*/ 4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8" h="192">
                  <a:moveTo>
                    <a:pt x="11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8"/>
                    <a:pt x="4" y="192"/>
                    <a:pt x="10" y="192"/>
                  </a:cubicBezTo>
                  <a:cubicBezTo>
                    <a:pt x="118" y="192"/>
                    <a:pt x="118" y="192"/>
                    <a:pt x="118" y="192"/>
                  </a:cubicBezTo>
                  <a:cubicBezTo>
                    <a:pt x="124" y="192"/>
                    <a:pt x="128" y="188"/>
                    <a:pt x="128" y="182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28" y="4"/>
                    <a:pt x="124" y="0"/>
                    <a:pt x="118" y="0"/>
                  </a:cubicBezTo>
                  <a:close/>
                  <a:moveTo>
                    <a:pt x="116" y="180"/>
                  </a:moveTo>
                  <a:cubicBezTo>
                    <a:pt x="12" y="180"/>
                    <a:pt x="12" y="180"/>
                    <a:pt x="12" y="18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16" y="12"/>
                    <a:pt x="116" y="12"/>
                    <a:pt x="116" y="12"/>
                  </a:cubicBezTo>
                  <a:lnTo>
                    <a:pt x="116" y="180"/>
                  </a:lnTo>
                  <a:close/>
                  <a:moveTo>
                    <a:pt x="42" y="28"/>
                  </a:moveTo>
                  <a:cubicBezTo>
                    <a:pt x="86" y="28"/>
                    <a:pt x="86" y="28"/>
                    <a:pt x="86" y="28"/>
                  </a:cubicBezTo>
                  <a:cubicBezTo>
                    <a:pt x="87" y="28"/>
                    <a:pt x="88" y="27"/>
                    <a:pt x="88" y="25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88" y="21"/>
                    <a:pt x="87" y="20"/>
                    <a:pt x="86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1" y="20"/>
                    <a:pt x="40" y="21"/>
                    <a:pt x="40" y="23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7"/>
                    <a:pt x="41" y="28"/>
                    <a:pt x="42" y="28"/>
                  </a:cubicBezTo>
                  <a:close/>
                  <a:moveTo>
                    <a:pt x="64" y="160"/>
                  </a:moveTo>
                  <a:cubicBezTo>
                    <a:pt x="60" y="160"/>
                    <a:pt x="56" y="164"/>
                    <a:pt x="56" y="168"/>
                  </a:cubicBezTo>
                  <a:cubicBezTo>
                    <a:pt x="56" y="173"/>
                    <a:pt x="60" y="176"/>
                    <a:pt x="64" y="176"/>
                  </a:cubicBezTo>
                  <a:cubicBezTo>
                    <a:pt x="68" y="176"/>
                    <a:pt x="72" y="173"/>
                    <a:pt x="72" y="168"/>
                  </a:cubicBezTo>
                  <a:cubicBezTo>
                    <a:pt x="72" y="164"/>
                    <a:pt x="68" y="160"/>
                    <a:pt x="64" y="160"/>
                  </a:cubicBezTo>
                  <a:close/>
                  <a:moveTo>
                    <a:pt x="23" y="152"/>
                  </a:moveTo>
                  <a:cubicBezTo>
                    <a:pt x="105" y="152"/>
                    <a:pt x="105" y="152"/>
                    <a:pt x="105" y="152"/>
                  </a:cubicBezTo>
                  <a:cubicBezTo>
                    <a:pt x="106" y="152"/>
                    <a:pt x="108" y="151"/>
                    <a:pt x="108" y="14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8"/>
                    <a:pt x="106" y="36"/>
                    <a:pt x="105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2" y="36"/>
                    <a:pt x="20" y="38"/>
                    <a:pt x="20" y="39"/>
                  </a:cubicBezTo>
                  <a:cubicBezTo>
                    <a:pt x="20" y="149"/>
                    <a:pt x="20" y="149"/>
                    <a:pt x="20" y="149"/>
                  </a:cubicBezTo>
                  <a:cubicBezTo>
                    <a:pt x="20" y="151"/>
                    <a:pt x="22" y="152"/>
                    <a:pt x="23" y="152"/>
                  </a:cubicBezTo>
                  <a:close/>
                  <a:moveTo>
                    <a:pt x="32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32" y="140"/>
                    <a:pt x="32" y="140"/>
                    <a:pt x="32" y="140"/>
                  </a:cubicBezTo>
                  <a:lnTo>
                    <a:pt x="32" y="48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48" name="Freeform 22">
              <a:extLst>
                <a:ext uri="{FF2B5EF4-FFF2-40B4-BE49-F238E27FC236}">
                  <a16:creationId xmlns:a16="http://schemas.microsoft.com/office/drawing/2014/main" id="{675F1D91-EA63-4A54-A837-85E0CC289437}"/>
                </a:ext>
              </a:extLst>
            </p:cNvPr>
            <p:cNvSpPr>
              <a:spLocks noChangeAspect="1"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4386188" y="3449370"/>
              <a:ext cx="200302" cy="300784"/>
            </a:xfrm>
            <a:custGeom>
              <a:avLst/>
              <a:gdLst>
                <a:gd name="T0" fmla="*/ 118 w 128"/>
                <a:gd name="T1" fmla="*/ 0 h 192"/>
                <a:gd name="T2" fmla="*/ 10 w 128"/>
                <a:gd name="T3" fmla="*/ 0 h 192"/>
                <a:gd name="T4" fmla="*/ 0 w 128"/>
                <a:gd name="T5" fmla="*/ 10 h 192"/>
                <a:gd name="T6" fmla="*/ 0 w 128"/>
                <a:gd name="T7" fmla="*/ 182 h 192"/>
                <a:gd name="T8" fmla="*/ 10 w 128"/>
                <a:gd name="T9" fmla="*/ 192 h 192"/>
                <a:gd name="T10" fmla="*/ 118 w 128"/>
                <a:gd name="T11" fmla="*/ 192 h 192"/>
                <a:gd name="T12" fmla="*/ 128 w 128"/>
                <a:gd name="T13" fmla="*/ 182 h 192"/>
                <a:gd name="T14" fmla="*/ 128 w 128"/>
                <a:gd name="T15" fmla="*/ 10 h 192"/>
                <a:gd name="T16" fmla="*/ 118 w 128"/>
                <a:gd name="T17" fmla="*/ 0 h 192"/>
                <a:gd name="T18" fmla="*/ 116 w 128"/>
                <a:gd name="T19" fmla="*/ 180 h 192"/>
                <a:gd name="T20" fmla="*/ 12 w 128"/>
                <a:gd name="T21" fmla="*/ 180 h 192"/>
                <a:gd name="T22" fmla="*/ 12 w 128"/>
                <a:gd name="T23" fmla="*/ 12 h 192"/>
                <a:gd name="T24" fmla="*/ 116 w 128"/>
                <a:gd name="T25" fmla="*/ 12 h 192"/>
                <a:gd name="T26" fmla="*/ 116 w 128"/>
                <a:gd name="T27" fmla="*/ 180 h 192"/>
                <a:gd name="T28" fmla="*/ 42 w 128"/>
                <a:gd name="T29" fmla="*/ 28 h 192"/>
                <a:gd name="T30" fmla="*/ 86 w 128"/>
                <a:gd name="T31" fmla="*/ 28 h 192"/>
                <a:gd name="T32" fmla="*/ 88 w 128"/>
                <a:gd name="T33" fmla="*/ 25 h 192"/>
                <a:gd name="T34" fmla="*/ 88 w 128"/>
                <a:gd name="T35" fmla="*/ 23 h 192"/>
                <a:gd name="T36" fmla="*/ 86 w 128"/>
                <a:gd name="T37" fmla="*/ 20 h 192"/>
                <a:gd name="T38" fmla="*/ 42 w 128"/>
                <a:gd name="T39" fmla="*/ 20 h 192"/>
                <a:gd name="T40" fmla="*/ 40 w 128"/>
                <a:gd name="T41" fmla="*/ 23 h 192"/>
                <a:gd name="T42" fmla="*/ 40 w 128"/>
                <a:gd name="T43" fmla="*/ 25 h 192"/>
                <a:gd name="T44" fmla="*/ 42 w 128"/>
                <a:gd name="T45" fmla="*/ 28 h 192"/>
                <a:gd name="T46" fmla="*/ 64 w 128"/>
                <a:gd name="T47" fmla="*/ 160 h 192"/>
                <a:gd name="T48" fmla="*/ 56 w 128"/>
                <a:gd name="T49" fmla="*/ 168 h 192"/>
                <a:gd name="T50" fmla="*/ 64 w 128"/>
                <a:gd name="T51" fmla="*/ 176 h 192"/>
                <a:gd name="T52" fmla="*/ 72 w 128"/>
                <a:gd name="T53" fmla="*/ 168 h 192"/>
                <a:gd name="T54" fmla="*/ 64 w 128"/>
                <a:gd name="T55" fmla="*/ 160 h 192"/>
                <a:gd name="T56" fmla="*/ 23 w 128"/>
                <a:gd name="T57" fmla="*/ 152 h 192"/>
                <a:gd name="T58" fmla="*/ 105 w 128"/>
                <a:gd name="T59" fmla="*/ 152 h 192"/>
                <a:gd name="T60" fmla="*/ 108 w 128"/>
                <a:gd name="T61" fmla="*/ 149 h 192"/>
                <a:gd name="T62" fmla="*/ 108 w 128"/>
                <a:gd name="T63" fmla="*/ 39 h 192"/>
                <a:gd name="T64" fmla="*/ 105 w 128"/>
                <a:gd name="T65" fmla="*/ 36 h 192"/>
                <a:gd name="T66" fmla="*/ 23 w 128"/>
                <a:gd name="T67" fmla="*/ 36 h 192"/>
                <a:gd name="T68" fmla="*/ 20 w 128"/>
                <a:gd name="T69" fmla="*/ 39 h 192"/>
                <a:gd name="T70" fmla="*/ 20 w 128"/>
                <a:gd name="T71" fmla="*/ 149 h 192"/>
                <a:gd name="T72" fmla="*/ 23 w 128"/>
                <a:gd name="T73" fmla="*/ 152 h 192"/>
                <a:gd name="T74" fmla="*/ 32 w 128"/>
                <a:gd name="T75" fmla="*/ 48 h 192"/>
                <a:gd name="T76" fmla="*/ 96 w 128"/>
                <a:gd name="T77" fmla="*/ 48 h 192"/>
                <a:gd name="T78" fmla="*/ 96 w 128"/>
                <a:gd name="T79" fmla="*/ 140 h 192"/>
                <a:gd name="T80" fmla="*/ 32 w 128"/>
                <a:gd name="T81" fmla="*/ 140 h 192"/>
                <a:gd name="T82" fmla="*/ 32 w 128"/>
                <a:gd name="T83" fmla="*/ 4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8" h="192">
                  <a:moveTo>
                    <a:pt x="11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8"/>
                    <a:pt x="4" y="192"/>
                    <a:pt x="10" y="192"/>
                  </a:cubicBezTo>
                  <a:cubicBezTo>
                    <a:pt x="118" y="192"/>
                    <a:pt x="118" y="192"/>
                    <a:pt x="118" y="192"/>
                  </a:cubicBezTo>
                  <a:cubicBezTo>
                    <a:pt x="124" y="192"/>
                    <a:pt x="128" y="188"/>
                    <a:pt x="128" y="182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28" y="4"/>
                    <a:pt x="124" y="0"/>
                    <a:pt x="118" y="0"/>
                  </a:cubicBezTo>
                  <a:close/>
                  <a:moveTo>
                    <a:pt x="116" y="180"/>
                  </a:moveTo>
                  <a:cubicBezTo>
                    <a:pt x="12" y="180"/>
                    <a:pt x="12" y="180"/>
                    <a:pt x="12" y="18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16" y="12"/>
                    <a:pt x="116" y="12"/>
                    <a:pt x="116" y="12"/>
                  </a:cubicBezTo>
                  <a:lnTo>
                    <a:pt x="116" y="180"/>
                  </a:lnTo>
                  <a:close/>
                  <a:moveTo>
                    <a:pt x="42" y="28"/>
                  </a:moveTo>
                  <a:cubicBezTo>
                    <a:pt x="86" y="28"/>
                    <a:pt x="86" y="28"/>
                    <a:pt x="86" y="28"/>
                  </a:cubicBezTo>
                  <a:cubicBezTo>
                    <a:pt x="87" y="28"/>
                    <a:pt x="88" y="27"/>
                    <a:pt x="88" y="25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88" y="21"/>
                    <a:pt x="87" y="20"/>
                    <a:pt x="86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1" y="20"/>
                    <a:pt x="40" y="21"/>
                    <a:pt x="40" y="23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7"/>
                    <a:pt x="41" y="28"/>
                    <a:pt x="42" y="28"/>
                  </a:cubicBezTo>
                  <a:close/>
                  <a:moveTo>
                    <a:pt x="64" y="160"/>
                  </a:moveTo>
                  <a:cubicBezTo>
                    <a:pt x="60" y="160"/>
                    <a:pt x="56" y="164"/>
                    <a:pt x="56" y="168"/>
                  </a:cubicBezTo>
                  <a:cubicBezTo>
                    <a:pt x="56" y="173"/>
                    <a:pt x="60" y="176"/>
                    <a:pt x="64" y="176"/>
                  </a:cubicBezTo>
                  <a:cubicBezTo>
                    <a:pt x="68" y="176"/>
                    <a:pt x="72" y="173"/>
                    <a:pt x="72" y="168"/>
                  </a:cubicBezTo>
                  <a:cubicBezTo>
                    <a:pt x="72" y="164"/>
                    <a:pt x="68" y="160"/>
                    <a:pt x="64" y="160"/>
                  </a:cubicBezTo>
                  <a:close/>
                  <a:moveTo>
                    <a:pt x="23" y="152"/>
                  </a:moveTo>
                  <a:cubicBezTo>
                    <a:pt x="105" y="152"/>
                    <a:pt x="105" y="152"/>
                    <a:pt x="105" y="152"/>
                  </a:cubicBezTo>
                  <a:cubicBezTo>
                    <a:pt x="106" y="152"/>
                    <a:pt x="108" y="151"/>
                    <a:pt x="108" y="14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8"/>
                    <a:pt x="106" y="36"/>
                    <a:pt x="105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2" y="36"/>
                    <a:pt x="20" y="38"/>
                    <a:pt x="20" y="39"/>
                  </a:cubicBezTo>
                  <a:cubicBezTo>
                    <a:pt x="20" y="149"/>
                    <a:pt x="20" y="149"/>
                    <a:pt x="20" y="149"/>
                  </a:cubicBezTo>
                  <a:cubicBezTo>
                    <a:pt x="20" y="151"/>
                    <a:pt x="22" y="152"/>
                    <a:pt x="23" y="152"/>
                  </a:cubicBezTo>
                  <a:close/>
                  <a:moveTo>
                    <a:pt x="32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32" y="140"/>
                    <a:pt x="32" y="140"/>
                    <a:pt x="32" y="140"/>
                  </a:cubicBezTo>
                  <a:lnTo>
                    <a:pt x="32" y="48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844198F8-CDA4-4C8F-A134-E642AA443C85}"/>
                </a:ext>
              </a:extLst>
            </p:cNvPr>
            <p:cNvSpPr>
              <a:spLocks noChangeAspect="1"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4694100" y="2781579"/>
              <a:ext cx="200302" cy="300784"/>
            </a:xfrm>
            <a:custGeom>
              <a:avLst/>
              <a:gdLst>
                <a:gd name="T0" fmla="*/ 118 w 128"/>
                <a:gd name="T1" fmla="*/ 0 h 192"/>
                <a:gd name="T2" fmla="*/ 10 w 128"/>
                <a:gd name="T3" fmla="*/ 0 h 192"/>
                <a:gd name="T4" fmla="*/ 0 w 128"/>
                <a:gd name="T5" fmla="*/ 10 h 192"/>
                <a:gd name="T6" fmla="*/ 0 w 128"/>
                <a:gd name="T7" fmla="*/ 182 h 192"/>
                <a:gd name="T8" fmla="*/ 10 w 128"/>
                <a:gd name="T9" fmla="*/ 192 h 192"/>
                <a:gd name="T10" fmla="*/ 118 w 128"/>
                <a:gd name="T11" fmla="*/ 192 h 192"/>
                <a:gd name="T12" fmla="*/ 128 w 128"/>
                <a:gd name="T13" fmla="*/ 182 h 192"/>
                <a:gd name="T14" fmla="*/ 128 w 128"/>
                <a:gd name="T15" fmla="*/ 10 h 192"/>
                <a:gd name="T16" fmla="*/ 118 w 128"/>
                <a:gd name="T17" fmla="*/ 0 h 192"/>
                <a:gd name="T18" fmla="*/ 116 w 128"/>
                <a:gd name="T19" fmla="*/ 180 h 192"/>
                <a:gd name="T20" fmla="*/ 12 w 128"/>
                <a:gd name="T21" fmla="*/ 180 h 192"/>
                <a:gd name="T22" fmla="*/ 12 w 128"/>
                <a:gd name="T23" fmla="*/ 12 h 192"/>
                <a:gd name="T24" fmla="*/ 116 w 128"/>
                <a:gd name="T25" fmla="*/ 12 h 192"/>
                <a:gd name="T26" fmla="*/ 116 w 128"/>
                <a:gd name="T27" fmla="*/ 180 h 192"/>
                <a:gd name="T28" fmla="*/ 42 w 128"/>
                <a:gd name="T29" fmla="*/ 28 h 192"/>
                <a:gd name="T30" fmla="*/ 86 w 128"/>
                <a:gd name="T31" fmla="*/ 28 h 192"/>
                <a:gd name="T32" fmla="*/ 88 w 128"/>
                <a:gd name="T33" fmla="*/ 25 h 192"/>
                <a:gd name="T34" fmla="*/ 88 w 128"/>
                <a:gd name="T35" fmla="*/ 23 h 192"/>
                <a:gd name="T36" fmla="*/ 86 w 128"/>
                <a:gd name="T37" fmla="*/ 20 h 192"/>
                <a:gd name="T38" fmla="*/ 42 w 128"/>
                <a:gd name="T39" fmla="*/ 20 h 192"/>
                <a:gd name="T40" fmla="*/ 40 w 128"/>
                <a:gd name="T41" fmla="*/ 23 h 192"/>
                <a:gd name="T42" fmla="*/ 40 w 128"/>
                <a:gd name="T43" fmla="*/ 25 h 192"/>
                <a:gd name="T44" fmla="*/ 42 w 128"/>
                <a:gd name="T45" fmla="*/ 28 h 192"/>
                <a:gd name="T46" fmla="*/ 64 w 128"/>
                <a:gd name="T47" fmla="*/ 160 h 192"/>
                <a:gd name="T48" fmla="*/ 56 w 128"/>
                <a:gd name="T49" fmla="*/ 168 h 192"/>
                <a:gd name="T50" fmla="*/ 64 w 128"/>
                <a:gd name="T51" fmla="*/ 176 h 192"/>
                <a:gd name="T52" fmla="*/ 72 w 128"/>
                <a:gd name="T53" fmla="*/ 168 h 192"/>
                <a:gd name="T54" fmla="*/ 64 w 128"/>
                <a:gd name="T55" fmla="*/ 160 h 192"/>
                <a:gd name="T56" fmla="*/ 23 w 128"/>
                <a:gd name="T57" fmla="*/ 152 h 192"/>
                <a:gd name="T58" fmla="*/ 105 w 128"/>
                <a:gd name="T59" fmla="*/ 152 h 192"/>
                <a:gd name="T60" fmla="*/ 108 w 128"/>
                <a:gd name="T61" fmla="*/ 149 h 192"/>
                <a:gd name="T62" fmla="*/ 108 w 128"/>
                <a:gd name="T63" fmla="*/ 39 h 192"/>
                <a:gd name="T64" fmla="*/ 105 w 128"/>
                <a:gd name="T65" fmla="*/ 36 h 192"/>
                <a:gd name="T66" fmla="*/ 23 w 128"/>
                <a:gd name="T67" fmla="*/ 36 h 192"/>
                <a:gd name="T68" fmla="*/ 20 w 128"/>
                <a:gd name="T69" fmla="*/ 39 h 192"/>
                <a:gd name="T70" fmla="*/ 20 w 128"/>
                <a:gd name="T71" fmla="*/ 149 h 192"/>
                <a:gd name="T72" fmla="*/ 23 w 128"/>
                <a:gd name="T73" fmla="*/ 152 h 192"/>
                <a:gd name="T74" fmla="*/ 32 w 128"/>
                <a:gd name="T75" fmla="*/ 48 h 192"/>
                <a:gd name="T76" fmla="*/ 96 w 128"/>
                <a:gd name="T77" fmla="*/ 48 h 192"/>
                <a:gd name="T78" fmla="*/ 96 w 128"/>
                <a:gd name="T79" fmla="*/ 140 h 192"/>
                <a:gd name="T80" fmla="*/ 32 w 128"/>
                <a:gd name="T81" fmla="*/ 140 h 192"/>
                <a:gd name="T82" fmla="*/ 32 w 128"/>
                <a:gd name="T83" fmla="*/ 4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8" h="192">
                  <a:moveTo>
                    <a:pt x="11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8"/>
                    <a:pt x="4" y="192"/>
                    <a:pt x="10" y="192"/>
                  </a:cubicBezTo>
                  <a:cubicBezTo>
                    <a:pt x="118" y="192"/>
                    <a:pt x="118" y="192"/>
                    <a:pt x="118" y="192"/>
                  </a:cubicBezTo>
                  <a:cubicBezTo>
                    <a:pt x="124" y="192"/>
                    <a:pt x="128" y="188"/>
                    <a:pt x="128" y="182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28" y="4"/>
                    <a:pt x="124" y="0"/>
                    <a:pt x="118" y="0"/>
                  </a:cubicBezTo>
                  <a:close/>
                  <a:moveTo>
                    <a:pt x="116" y="180"/>
                  </a:moveTo>
                  <a:cubicBezTo>
                    <a:pt x="12" y="180"/>
                    <a:pt x="12" y="180"/>
                    <a:pt x="12" y="18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16" y="12"/>
                    <a:pt x="116" y="12"/>
                    <a:pt x="116" y="12"/>
                  </a:cubicBezTo>
                  <a:lnTo>
                    <a:pt x="116" y="180"/>
                  </a:lnTo>
                  <a:close/>
                  <a:moveTo>
                    <a:pt x="42" y="28"/>
                  </a:moveTo>
                  <a:cubicBezTo>
                    <a:pt x="86" y="28"/>
                    <a:pt x="86" y="28"/>
                    <a:pt x="86" y="28"/>
                  </a:cubicBezTo>
                  <a:cubicBezTo>
                    <a:pt x="87" y="28"/>
                    <a:pt x="88" y="27"/>
                    <a:pt x="88" y="25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88" y="21"/>
                    <a:pt x="87" y="20"/>
                    <a:pt x="86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1" y="20"/>
                    <a:pt x="40" y="21"/>
                    <a:pt x="40" y="23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7"/>
                    <a:pt x="41" y="28"/>
                    <a:pt x="42" y="28"/>
                  </a:cubicBezTo>
                  <a:close/>
                  <a:moveTo>
                    <a:pt x="64" y="160"/>
                  </a:moveTo>
                  <a:cubicBezTo>
                    <a:pt x="60" y="160"/>
                    <a:pt x="56" y="164"/>
                    <a:pt x="56" y="168"/>
                  </a:cubicBezTo>
                  <a:cubicBezTo>
                    <a:pt x="56" y="173"/>
                    <a:pt x="60" y="176"/>
                    <a:pt x="64" y="176"/>
                  </a:cubicBezTo>
                  <a:cubicBezTo>
                    <a:pt x="68" y="176"/>
                    <a:pt x="72" y="173"/>
                    <a:pt x="72" y="168"/>
                  </a:cubicBezTo>
                  <a:cubicBezTo>
                    <a:pt x="72" y="164"/>
                    <a:pt x="68" y="160"/>
                    <a:pt x="64" y="160"/>
                  </a:cubicBezTo>
                  <a:close/>
                  <a:moveTo>
                    <a:pt x="23" y="152"/>
                  </a:moveTo>
                  <a:cubicBezTo>
                    <a:pt x="105" y="152"/>
                    <a:pt x="105" y="152"/>
                    <a:pt x="105" y="152"/>
                  </a:cubicBezTo>
                  <a:cubicBezTo>
                    <a:pt x="106" y="152"/>
                    <a:pt x="108" y="151"/>
                    <a:pt x="108" y="14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8"/>
                    <a:pt x="106" y="36"/>
                    <a:pt x="105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2" y="36"/>
                    <a:pt x="20" y="38"/>
                    <a:pt x="20" y="39"/>
                  </a:cubicBezTo>
                  <a:cubicBezTo>
                    <a:pt x="20" y="149"/>
                    <a:pt x="20" y="149"/>
                    <a:pt x="20" y="149"/>
                  </a:cubicBezTo>
                  <a:cubicBezTo>
                    <a:pt x="20" y="151"/>
                    <a:pt x="22" y="152"/>
                    <a:pt x="23" y="152"/>
                  </a:cubicBezTo>
                  <a:close/>
                  <a:moveTo>
                    <a:pt x="32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32" y="140"/>
                    <a:pt x="32" y="140"/>
                    <a:pt x="32" y="140"/>
                  </a:cubicBezTo>
                  <a:lnTo>
                    <a:pt x="32" y="48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50" name="Freeform 22">
              <a:extLst>
                <a:ext uri="{FF2B5EF4-FFF2-40B4-BE49-F238E27FC236}">
                  <a16:creationId xmlns:a16="http://schemas.microsoft.com/office/drawing/2014/main" id="{83930D0B-128E-4B57-9EAB-54E0C0363F3C}"/>
                </a:ext>
              </a:extLst>
            </p:cNvPr>
            <p:cNvSpPr>
              <a:spLocks noChangeAspect="1"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3311349" y="2358934"/>
              <a:ext cx="200302" cy="300784"/>
            </a:xfrm>
            <a:custGeom>
              <a:avLst/>
              <a:gdLst>
                <a:gd name="T0" fmla="*/ 118 w 128"/>
                <a:gd name="T1" fmla="*/ 0 h 192"/>
                <a:gd name="T2" fmla="*/ 10 w 128"/>
                <a:gd name="T3" fmla="*/ 0 h 192"/>
                <a:gd name="T4" fmla="*/ 0 w 128"/>
                <a:gd name="T5" fmla="*/ 10 h 192"/>
                <a:gd name="T6" fmla="*/ 0 w 128"/>
                <a:gd name="T7" fmla="*/ 182 h 192"/>
                <a:gd name="T8" fmla="*/ 10 w 128"/>
                <a:gd name="T9" fmla="*/ 192 h 192"/>
                <a:gd name="T10" fmla="*/ 118 w 128"/>
                <a:gd name="T11" fmla="*/ 192 h 192"/>
                <a:gd name="T12" fmla="*/ 128 w 128"/>
                <a:gd name="T13" fmla="*/ 182 h 192"/>
                <a:gd name="T14" fmla="*/ 128 w 128"/>
                <a:gd name="T15" fmla="*/ 10 h 192"/>
                <a:gd name="T16" fmla="*/ 118 w 128"/>
                <a:gd name="T17" fmla="*/ 0 h 192"/>
                <a:gd name="T18" fmla="*/ 116 w 128"/>
                <a:gd name="T19" fmla="*/ 180 h 192"/>
                <a:gd name="T20" fmla="*/ 12 w 128"/>
                <a:gd name="T21" fmla="*/ 180 h 192"/>
                <a:gd name="T22" fmla="*/ 12 w 128"/>
                <a:gd name="T23" fmla="*/ 12 h 192"/>
                <a:gd name="T24" fmla="*/ 116 w 128"/>
                <a:gd name="T25" fmla="*/ 12 h 192"/>
                <a:gd name="T26" fmla="*/ 116 w 128"/>
                <a:gd name="T27" fmla="*/ 180 h 192"/>
                <a:gd name="T28" fmla="*/ 42 w 128"/>
                <a:gd name="T29" fmla="*/ 28 h 192"/>
                <a:gd name="T30" fmla="*/ 86 w 128"/>
                <a:gd name="T31" fmla="*/ 28 h 192"/>
                <a:gd name="T32" fmla="*/ 88 w 128"/>
                <a:gd name="T33" fmla="*/ 25 h 192"/>
                <a:gd name="T34" fmla="*/ 88 w 128"/>
                <a:gd name="T35" fmla="*/ 23 h 192"/>
                <a:gd name="T36" fmla="*/ 86 w 128"/>
                <a:gd name="T37" fmla="*/ 20 h 192"/>
                <a:gd name="T38" fmla="*/ 42 w 128"/>
                <a:gd name="T39" fmla="*/ 20 h 192"/>
                <a:gd name="T40" fmla="*/ 40 w 128"/>
                <a:gd name="T41" fmla="*/ 23 h 192"/>
                <a:gd name="T42" fmla="*/ 40 w 128"/>
                <a:gd name="T43" fmla="*/ 25 h 192"/>
                <a:gd name="T44" fmla="*/ 42 w 128"/>
                <a:gd name="T45" fmla="*/ 28 h 192"/>
                <a:gd name="T46" fmla="*/ 64 w 128"/>
                <a:gd name="T47" fmla="*/ 160 h 192"/>
                <a:gd name="T48" fmla="*/ 56 w 128"/>
                <a:gd name="T49" fmla="*/ 168 h 192"/>
                <a:gd name="T50" fmla="*/ 64 w 128"/>
                <a:gd name="T51" fmla="*/ 176 h 192"/>
                <a:gd name="T52" fmla="*/ 72 w 128"/>
                <a:gd name="T53" fmla="*/ 168 h 192"/>
                <a:gd name="T54" fmla="*/ 64 w 128"/>
                <a:gd name="T55" fmla="*/ 160 h 192"/>
                <a:gd name="T56" fmla="*/ 23 w 128"/>
                <a:gd name="T57" fmla="*/ 152 h 192"/>
                <a:gd name="T58" fmla="*/ 105 w 128"/>
                <a:gd name="T59" fmla="*/ 152 h 192"/>
                <a:gd name="T60" fmla="*/ 108 w 128"/>
                <a:gd name="T61" fmla="*/ 149 h 192"/>
                <a:gd name="T62" fmla="*/ 108 w 128"/>
                <a:gd name="T63" fmla="*/ 39 h 192"/>
                <a:gd name="T64" fmla="*/ 105 w 128"/>
                <a:gd name="T65" fmla="*/ 36 h 192"/>
                <a:gd name="T66" fmla="*/ 23 w 128"/>
                <a:gd name="T67" fmla="*/ 36 h 192"/>
                <a:gd name="T68" fmla="*/ 20 w 128"/>
                <a:gd name="T69" fmla="*/ 39 h 192"/>
                <a:gd name="T70" fmla="*/ 20 w 128"/>
                <a:gd name="T71" fmla="*/ 149 h 192"/>
                <a:gd name="T72" fmla="*/ 23 w 128"/>
                <a:gd name="T73" fmla="*/ 152 h 192"/>
                <a:gd name="T74" fmla="*/ 32 w 128"/>
                <a:gd name="T75" fmla="*/ 48 h 192"/>
                <a:gd name="T76" fmla="*/ 96 w 128"/>
                <a:gd name="T77" fmla="*/ 48 h 192"/>
                <a:gd name="T78" fmla="*/ 96 w 128"/>
                <a:gd name="T79" fmla="*/ 140 h 192"/>
                <a:gd name="T80" fmla="*/ 32 w 128"/>
                <a:gd name="T81" fmla="*/ 140 h 192"/>
                <a:gd name="T82" fmla="*/ 32 w 128"/>
                <a:gd name="T83" fmla="*/ 4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8" h="192">
                  <a:moveTo>
                    <a:pt x="11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8"/>
                    <a:pt x="4" y="192"/>
                    <a:pt x="10" y="192"/>
                  </a:cubicBezTo>
                  <a:cubicBezTo>
                    <a:pt x="118" y="192"/>
                    <a:pt x="118" y="192"/>
                    <a:pt x="118" y="192"/>
                  </a:cubicBezTo>
                  <a:cubicBezTo>
                    <a:pt x="124" y="192"/>
                    <a:pt x="128" y="188"/>
                    <a:pt x="128" y="182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28" y="4"/>
                    <a:pt x="124" y="0"/>
                    <a:pt x="118" y="0"/>
                  </a:cubicBezTo>
                  <a:close/>
                  <a:moveTo>
                    <a:pt x="116" y="180"/>
                  </a:moveTo>
                  <a:cubicBezTo>
                    <a:pt x="12" y="180"/>
                    <a:pt x="12" y="180"/>
                    <a:pt x="12" y="18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16" y="12"/>
                    <a:pt x="116" y="12"/>
                    <a:pt x="116" y="12"/>
                  </a:cubicBezTo>
                  <a:lnTo>
                    <a:pt x="116" y="180"/>
                  </a:lnTo>
                  <a:close/>
                  <a:moveTo>
                    <a:pt x="42" y="28"/>
                  </a:moveTo>
                  <a:cubicBezTo>
                    <a:pt x="86" y="28"/>
                    <a:pt x="86" y="28"/>
                    <a:pt x="86" y="28"/>
                  </a:cubicBezTo>
                  <a:cubicBezTo>
                    <a:pt x="87" y="28"/>
                    <a:pt x="88" y="27"/>
                    <a:pt x="88" y="25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88" y="21"/>
                    <a:pt x="87" y="20"/>
                    <a:pt x="86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1" y="20"/>
                    <a:pt x="40" y="21"/>
                    <a:pt x="40" y="23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7"/>
                    <a:pt x="41" y="28"/>
                    <a:pt x="42" y="28"/>
                  </a:cubicBezTo>
                  <a:close/>
                  <a:moveTo>
                    <a:pt x="64" y="160"/>
                  </a:moveTo>
                  <a:cubicBezTo>
                    <a:pt x="60" y="160"/>
                    <a:pt x="56" y="164"/>
                    <a:pt x="56" y="168"/>
                  </a:cubicBezTo>
                  <a:cubicBezTo>
                    <a:pt x="56" y="173"/>
                    <a:pt x="60" y="176"/>
                    <a:pt x="64" y="176"/>
                  </a:cubicBezTo>
                  <a:cubicBezTo>
                    <a:pt x="68" y="176"/>
                    <a:pt x="72" y="173"/>
                    <a:pt x="72" y="168"/>
                  </a:cubicBezTo>
                  <a:cubicBezTo>
                    <a:pt x="72" y="164"/>
                    <a:pt x="68" y="160"/>
                    <a:pt x="64" y="160"/>
                  </a:cubicBezTo>
                  <a:close/>
                  <a:moveTo>
                    <a:pt x="23" y="152"/>
                  </a:moveTo>
                  <a:cubicBezTo>
                    <a:pt x="105" y="152"/>
                    <a:pt x="105" y="152"/>
                    <a:pt x="105" y="152"/>
                  </a:cubicBezTo>
                  <a:cubicBezTo>
                    <a:pt x="106" y="152"/>
                    <a:pt x="108" y="151"/>
                    <a:pt x="108" y="14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8"/>
                    <a:pt x="106" y="36"/>
                    <a:pt x="105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2" y="36"/>
                    <a:pt x="20" y="38"/>
                    <a:pt x="20" y="39"/>
                  </a:cubicBezTo>
                  <a:cubicBezTo>
                    <a:pt x="20" y="149"/>
                    <a:pt x="20" y="149"/>
                    <a:pt x="20" y="149"/>
                  </a:cubicBezTo>
                  <a:cubicBezTo>
                    <a:pt x="20" y="151"/>
                    <a:pt x="22" y="152"/>
                    <a:pt x="23" y="152"/>
                  </a:cubicBezTo>
                  <a:close/>
                  <a:moveTo>
                    <a:pt x="32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32" y="140"/>
                    <a:pt x="32" y="140"/>
                    <a:pt x="32" y="140"/>
                  </a:cubicBezTo>
                  <a:lnTo>
                    <a:pt x="32" y="48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51" name="Freeform 22">
              <a:extLst>
                <a:ext uri="{FF2B5EF4-FFF2-40B4-BE49-F238E27FC236}">
                  <a16:creationId xmlns:a16="http://schemas.microsoft.com/office/drawing/2014/main" id="{B0666EF5-0773-43AA-872A-151ADCCBDC50}"/>
                </a:ext>
              </a:extLst>
            </p:cNvPr>
            <p:cNvSpPr>
              <a:spLocks noChangeAspect="1" noEditPoints="1"/>
            </p:cNvSpPr>
            <p:nvPr>
              <p:custDataLst>
                <p:tags r:id="rId18"/>
              </p:custDataLst>
            </p:nvPr>
          </p:nvSpPr>
          <p:spPr bwMode="auto">
            <a:xfrm>
              <a:off x="3553264" y="3517303"/>
              <a:ext cx="200302" cy="300784"/>
            </a:xfrm>
            <a:custGeom>
              <a:avLst/>
              <a:gdLst>
                <a:gd name="T0" fmla="*/ 118 w 128"/>
                <a:gd name="T1" fmla="*/ 0 h 192"/>
                <a:gd name="T2" fmla="*/ 10 w 128"/>
                <a:gd name="T3" fmla="*/ 0 h 192"/>
                <a:gd name="T4" fmla="*/ 0 w 128"/>
                <a:gd name="T5" fmla="*/ 10 h 192"/>
                <a:gd name="T6" fmla="*/ 0 w 128"/>
                <a:gd name="T7" fmla="*/ 182 h 192"/>
                <a:gd name="T8" fmla="*/ 10 w 128"/>
                <a:gd name="T9" fmla="*/ 192 h 192"/>
                <a:gd name="T10" fmla="*/ 118 w 128"/>
                <a:gd name="T11" fmla="*/ 192 h 192"/>
                <a:gd name="T12" fmla="*/ 128 w 128"/>
                <a:gd name="T13" fmla="*/ 182 h 192"/>
                <a:gd name="T14" fmla="*/ 128 w 128"/>
                <a:gd name="T15" fmla="*/ 10 h 192"/>
                <a:gd name="T16" fmla="*/ 118 w 128"/>
                <a:gd name="T17" fmla="*/ 0 h 192"/>
                <a:gd name="T18" fmla="*/ 116 w 128"/>
                <a:gd name="T19" fmla="*/ 180 h 192"/>
                <a:gd name="T20" fmla="*/ 12 w 128"/>
                <a:gd name="T21" fmla="*/ 180 h 192"/>
                <a:gd name="T22" fmla="*/ 12 w 128"/>
                <a:gd name="T23" fmla="*/ 12 h 192"/>
                <a:gd name="T24" fmla="*/ 116 w 128"/>
                <a:gd name="T25" fmla="*/ 12 h 192"/>
                <a:gd name="T26" fmla="*/ 116 w 128"/>
                <a:gd name="T27" fmla="*/ 180 h 192"/>
                <a:gd name="T28" fmla="*/ 42 w 128"/>
                <a:gd name="T29" fmla="*/ 28 h 192"/>
                <a:gd name="T30" fmla="*/ 86 w 128"/>
                <a:gd name="T31" fmla="*/ 28 h 192"/>
                <a:gd name="T32" fmla="*/ 88 w 128"/>
                <a:gd name="T33" fmla="*/ 25 h 192"/>
                <a:gd name="T34" fmla="*/ 88 w 128"/>
                <a:gd name="T35" fmla="*/ 23 h 192"/>
                <a:gd name="T36" fmla="*/ 86 w 128"/>
                <a:gd name="T37" fmla="*/ 20 h 192"/>
                <a:gd name="T38" fmla="*/ 42 w 128"/>
                <a:gd name="T39" fmla="*/ 20 h 192"/>
                <a:gd name="T40" fmla="*/ 40 w 128"/>
                <a:gd name="T41" fmla="*/ 23 h 192"/>
                <a:gd name="T42" fmla="*/ 40 w 128"/>
                <a:gd name="T43" fmla="*/ 25 h 192"/>
                <a:gd name="T44" fmla="*/ 42 w 128"/>
                <a:gd name="T45" fmla="*/ 28 h 192"/>
                <a:gd name="T46" fmla="*/ 64 w 128"/>
                <a:gd name="T47" fmla="*/ 160 h 192"/>
                <a:gd name="T48" fmla="*/ 56 w 128"/>
                <a:gd name="T49" fmla="*/ 168 h 192"/>
                <a:gd name="T50" fmla="*/ 64 w 128"/>
                <a:gd name="T51" fmla="*/ 176 h 192"/>
                <a:gd name="T52" fmla="*/ 72 w 128"/>
                <a:gd name="T53" fmla="*/ 168 h 192"/>
                <a:gd name="T54" fmla="*/ 64 w 128"/>
                <a:gd name="T55" fmla="*/ 160 h 192"/>
                <a:gd name="T56" fmla="*/ 23 w 128"/>
                <a:gd name="T57" fmla="*/ 152 h 192"/>
                <a:gd name="T58" fmla="*/ 105 w 128"/>
                <a:gd name="T59" fmla="*/ 152 h 192"/>
                <a:gd name="T60" fmla="*/ 108 w 128"/>
                <a:gd name="T61" fmla="*/ 149 h 192"/>
                <a:gd name="T62" fmla="*/ 108 w 128"/>
                <a:gd name="T63" fmla="*/ 39 h 192"/>
                <a:gd name="T64" fmla="*/ 105 w 128"/>
                <a:gd name="T65" fmla="*/ 36 h 192"/>
                <a:gd name="T66" fmla="*/ 23 w 128"/>
                <a:gd name="T67" fmla="*/ 36 h 192"/>
                <a:gd name="T68" fmla="*/ 20 w 128"/>
                <a:gd name="T69" fmla="*/ 39 h 192"/>
                <a:gd name="T70" fmla="*/ 20 w 128"/>
                <a:gd name="T71" fmla="*/ 149 h 192"/>
                <a:gd name="T72" fmla="*/ 23 w 128"/>
                <a:gd name="T73" fmla="*/ 152 h 192"/>
                <a:gd name="T74" fmla="*/ 32 w 128"/>
                <a:gd name="T75" fmla="*/ 48 h 192"/>
                <a:gd name="T76" fmla="*/ 96 w 128"/>
                <a:gd name="T77" fmla="*/ 48 h 192"/>
                <a:gd name="T78" fmla="*/ 96 w 128"/>
                <a:gd name="T79" fmla="*/ 140 h 192"/>
                <a:gd name="T80" fmla="*/ 32 w 128"/>
                <a:gd name="T81" fmla="*/ 140 h 192"/>
                <a:gd name="T82" fmla="*/ 32 w 128"/>
                <a:gd name="T83" fmla="*/ 4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8" h="192">
                  <a:moveTo>
                    <a:pt x="11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8"/>
                    <a:pt x="4" y="192"/>
                    <a:pt x="10" y="192"/>
                  </a:cubicBezTo>
                  <a:cubicBezTo>
                    <a:pt x="118" y="192"/>
                    <a:pt x="118" y="192"/>
                    <a:pt x="118" y="192"/>
                  </a:cubicBezTo>
                  <a:cubicBezTo>
                    <a:pt x="124" y="192"/>
                    <a:pt x="128" y="188"/>
                    <a:pt x="128" y="182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28" y="4"/>
                    <a:pt x="124" y="0"/>
                    <a:pt x="118" y="0"/>
                  </a:cubicBezTo>
                  <a:close/>
                  <a:moveTo>
                    <a:pt x="116" y="180"/>
                  </a:moveTo>
                  <a:cubicBezTo>
                    <a:pt x="12" y="180"/>
                    <a:pt x="12" y="180"/>
                    <a:pt x="12" y="18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16" y="12"/>
                    <a:pt x="116" y="12"/>
                    <a:pt x="116" y="12"/>
                  </a:cubicBezTo>
                  <a:lnTo>
                    <a:pt x="116" y="180"/>
                  </a:lnTo>
                  <a:close/>
                  <a:moveTo>
                    <a:pt x="42" y="28"/>
                  </a:moveTo>
                  <a:cubicBezTo>
                    <a:pt x="86" y="28"/>
                    <a:pt x="86" y="28"/>
                    <a:pt x="86" y="28"/>
                  </a:cubicBezTo>
                  <a:cubicBezTo>
                    <a:pt x="87" y="28"/>
                    <a:pt x="88" y="27"/>
                    <a:pt x="88" y="25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88" y="21"/>
                    <a:pt x="87" y="20"/>
                    <a:pt x="86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1" y="20"/>
                    <a:pt x="40" y="21"/>
                    <a:pt x="40" y="23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7"/>
                    <a:pt x="41" y="28"/>
                    <a:pt x="42" y="28"/>
                  </a:cubicBezTo>
                  <a:close/>
                  <a:moveTo>
                    <a:pt x="64" y="160"/>
                  </a:moveTo>
                  <a:cubicBezTo>
                    <a:pt x="60" y="160"/>
                    <a:pt x="56" y="164"/>
                    <a:pt x="56" y="168"/>
                  </a:cubicBezTo>
                  <a:cubicBezTo>
                    <a:pt x="56" y="173"/>
                    <a:pt x="60" y="176"/>
                    <a:pt x="64" y="176"/>
                  </a:cubicBezTo>
                  <a:cubicBezTo>
                    <a:pt x="68" y="176"/>
                    <a:pt x="72" y="173"/>
                    <a:pt x="72" y="168"/>
                  </a:cubicBezTo>
                  <a:cubicBezTo>
                    <a:pt x="72" y="164"/>
                    <a:pt x="68" y="160"/>
                    <a:pt x="64" y="160"/>
                  </a:cubicBezTo>
                  <a:close/>
                  <a:moveTo>
                    <a:pt x="23" y="152"/>
                  </a:moveTo>
                  <a:cubicBezTo>
                    <a:pt x="105" y="152"/>
                    <a:pt x="105" y="152"/>
                    <a:pt x="105" y="152"/>
                  </a:cubicBezTo>
                  <a:cubicBezTo>
                    <a:pt x="106" y="152"/>
                    <a:pt x="108" y="151"/>
                    <a:pt x="108" y="14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8"/>
                    <a:pt x="106" y="36"/>
                    <a:pt x="105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2" y="36"/>
                    <a:pt x="20" y="38"/>
                    <a:pt x="20" y="39"/>
                  </a:cubicBezTo>
                  <a:cubicBezTo>
                    <a:pt x="20" y="149"/>
                    <a:pt x="20" y="149"/>
                    <a:pt x="20" y="149"/>
                  </a:cubicBezTo>
                  <a:cubicBezTo>
                    <a:pt x="20" y="151"/>
                    <a:pt x="22" y="152"/>
                    <a:pt x="23" y="152"/>
                  </a:cubicBezTo>
                  <a:close/>
                  <a:moveTo>
                    <a:pt x="32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32" y="140"/>
                    <a:pt x="32" y="140"/>
                    <a:pt x="32" y="140"/>
                  </a:cubicBezTo>
                  <a:lnTo>
                    <a:pt x="32" y="48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52" name="Freeform 22">
              <a:extLst>
                <a:ext uri="{FF2B5EF4-FFF2-40B4-BE49-F238E27FC236}">
                  <a16:creationId xmlns:a16="http://schemas.microsoft.com/office/drawing/2014/main" id="{74850CD9-A9FE-4A6E-A765-DD7F0D73F6DA}"/>
                </a:ext>
              </a:extLst>
            </p:cNvPr>
            <p:cNvSpPr>
              <a:spLocks noChangeAspect="1" noEditPoints="1"/>
            </p:cNvSpPr>
            <p:nvPr>
              <p:custDataLst>
                <p:tags r:id="rId19"/>
              </p:custDataLst>
            </p:nvPr>
          </p:nvSpPr>
          <p:spPr bwMode="auto">
            <a:xfrm>
              <a:off x="3012677" y="3025978"/>
              <a:ext cx="200302" cy="300784"/>
            </a:xfrm>
            <a:custGeom>
              <a:avLst/>
              <a:gdLst>
                <a:gd name="T0" fmla="*/ 118 w 128"/>
                <a:gd name="T1" fmla="*/ 0 h 192"/>
                <a:gd name="T2" fmla="*/ 10 w 128"/>
                <a:gd name="T3" fmla="*/ 0 h 192"/>
                <a:gd name="T4" fmla="*/ 0 w 128"/>
                <a:gd name="T5" fmla="*/ 10 h 192"/>
                <a:gd name="T6" fmla="*/ 0 w 128"/>
                <a:gd name="T7" fmla="*/ 182 h 192"/>
                <a:gd name="T8" fmla="*/ 10 w 128"/>
                <a:gd name="T9" fmla="*/ 192 h 192"/>
                <a:gd name="T10" fmla="*/ 118 w 128"/>
                <a:gd name="T11" fmla="*/ 192 h 192"/>
                <a:gd name="T12" fmla="*/ 128 w 128"/>
                <a:gd name="T13" fmla="*/ 182 h 192"/>
                <a:gd name="T14" fmla="*/ 128 w 128"/>
                <a:gd name="T15" fmla="*/ 10 h 192"/>
                <a:gd name="T16" fmla="*/ 118 w 128"/>
                <a:gd name="T17" fmla="*/ 0 h 192"/>
                <a:gd name="T18" fmla="*/ 116 w 128"/>
                <a:gd name="T19" fmla="*/ 180 h 192"/>
                <a:gd name="T20" fmla="*/ 12 w 128"/>
                <a:gd name="T21" fmla="*/ 180 h 192"/>
                <a:gd name="T22" fmla="*/ 12 w 128"/>
                <a:gd name="T23" fmla="*/ 12 h 192"/>
                <a:gd name="T24" fmla="*/ 116 w 128"/>
                <a:gd name="T25" fmla="*/ 12 h 192"/>
                <a:gd name="T26" fmla="*/ 116 w 128"/>
                <a:gd name="T27" fmla="*/ 180 h 192"/>
                <a:gd name="T28" fmla="*/ 42 w 128"/>
                <a:gd name="T29" fmla="*/ 28 h 192"/>
                <a:gd name="T30" fmla="*/ 86 w 128"/>
                <a:gd name="T31" fmla="*/ 28 h 192"/>
                <a:gd name="T32" fmla="*/ 88 w 128"/>
                <a:gd name="T33" fmla="*/ 25 h 192"/>
                <a:gd name="T34" fmla="*/ 88 w 128"/>
                <a:gd name="T35" fmla="*/ 23 h 192"/>
                <a:gd name="T36" fmla="*/ 86 w 128"/>
                <a:gd name="T37" fmla="*/ 20 h 192"/>
                <a:gd name="T38" fmla="*/ 42 w 128"/>
                <a:gd name="T39" fmla="*/ 20 h 192"/>
                <a:gd name="T40" fmla="*/ 40 w 128"/>
                <a:gd name="T41" fmla="*/ 23 h 192"/>
                <a:gd name="T42" fmla="*/ 40 w 128"/>
                <a:gd name="T43" fmla="*/ 25 h 192"/>
                <a:gd name="T44" fmla="*/ 42 w 128"/>
                <a:gd name="T45" fmla="*/ 28 h 192"/>
                <a:gd name="T46" fmla="*/ 64 w 128"/>
                <a:gd name="T47" fmla="*/ 160 h 192"/>
                <a:gd name="T48" fmla="*/ 56 w 128"/>
                <a:gd name="T49" fmla="*/ 168 h 192"/>
                <a:gd name="T50" fmla="*/ 64 w 128"/>
                <a:gd name="T51" fmla="*/ 176 h 192"/>
                <a:gd name="T52" fmla="*/ 72 w 128"/>
                <a:gd name="T53" fmla="*/ 168 h 192"/>
                <a:gd name="T54" fmla="*/ 64 w 128"/>
                <a:gd name="T55" fmla="*/ 160 h 192"/>
                <a:gd name="T56" fmla="*/ 23 w 128"/>
                <a:gd name="T57" fmla="*/ 152 h 192"/>
                <a:gd name="T58" fmla="*/ 105 w 128"/>
                <a:gd name="T59" fmla="*/ 152 h 192"/>
                <a:gd name="T60" fmla="*/ 108 w 128"/>
                <a:gd name="T61" fmla="*/ 149 h 192"/>
                <a:gd name="T62" fmla="*/ 108 w 128"/>
                <a:gd name="T63" fmla="*/ 39 h 192"/>
                <a:gd name="T64" fmla="*/ 105 w 128"/>
                <a:gd name="T65" fmla="*/ 36 h 192"/>
                <a:gd name="T66" fmla="*/ 23 w 128"/>
                <a:gd name="T67" fmla="*/ 36 h 192"/>
                <a:gd name="T68" fmla="*/ 20 w 128"/>
                <a:gd name="T69" fmla="*/ 39 h 192"/>
                <a:gd name="T70" fmla="*/ 20 w 128"/>
                <a:gd name="T71" fmla="*/ 149 h 192"/>
                <a:gd name="T72" fmla="*/ 23 w 128"/>
                <a:gd name="T73" fmla="*/ 152 h 192"/>
                <a:gd name="T74" fmla="*/ 32 w 128"/>
                <a:gd name="T75" fmla="*/ 48 h 192"/>
                <a:gd name="T76" fmla="*/ 96 w 128"/>
                <a:gd name="T77" fmla="*/ 48 h 192"/>
                <a:gd name="T78" fmla="*/ 96 w 128"/>
                <a:gd name="T79" fmla="*/ 140 h 192"/>
                <a:gd name="T80" fmla="*/ 32 w 128"/>
                <a:gd name="T81" fmla="*/ 140 h 192"/>
                <a:gd name="T82" fmla="*/ 32 w 128"/>
                <a:gd name="T83" fmla="*/ 4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8" h="192">
                  <a:moveTo>
                    <a:pt x="11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8"/>
                    <a:pt x="4" y="192"/>
                    <a:pt x="10" y="192"/>
                  </a:cubicBezTo>
                  <a:cubicBezTo>
                    <a:pt x="118" y="192"/>
                    <a:pt x="118" y="192"/>
                    <a:pt x="118" y="192"/>
                  </a:cubicBezTo>
                  <a:cubicBezTo>
                    <a:pt x="124" y="192"/>
                    <a:pt x="128" y="188"/>
                    <a:pt x="128" y="182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28" y="4"/>
                    <a:pt x="124" y="0"/>
                    <a:pt x="118" y="0"/>
                  </a:cubicBezTo>
                  <a:close/>
                  <a:moveTo>
                    <a:pt x="116" y="180"/>
                  </a:moveTo>
                  <a:cubicBezTo>
                    <a:pt x="12" y="180"/>
                    <a:pt x="12" y="180"/>
                    <a:pt x="12" y="18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16" y="12"/>
                    <a:pt x="116" y="12"/>
                    <a:pt x="116" y="12"/>
                  </a:cubicBezTo>
                  <a:lnTo>
                    <a:pt x="116" y="180"/>
                  </a:lnTo>
                  <a:close/>
                  <a:moveTo>
                    <a:pt x="42" y="28"/>
                  </a:moveTo>
                  <a:cubicBezTo>
                    <a:pt x="86" y="28"/>
                    <a:pt x="86" y="28"/>
                    <a:pt x="86" y="28"/>
                  </a:cubicBezTo>
                  <a:cubicBezTo>
                    <a:pt x="87" y="28"/>
                    <a:pt x="88" y="27"/>
                    <a:pt x="88" y="25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88" y="21"/>
                    <a:pt x="87" y="20"/>
                    <a:pt x="86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1" y="20"/>
                    <a:pt x="40" y="21"/>
                    <a:pt x="40" y="23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7"/>
                    <a:pt x="41" y="28"/>
                    <a:pt x="42" y="28"/>
                  </a:cubicBezTo>
                  <a:close/>
                  <a:moveTo>
                    <a:pt x="64" y="160"/>
                  </a:moveTo>
                  <a:cubicBezTo>
                    <a:pt x="60" y="160"/>
                    <a:pt x="56" y="164"/>
                    <a:pt x="56" y="168"/>
                  </a:cubicBezTo>
                  <a:cubicBezTo>
                    <a:pt x="56" y="173"/>
                    <a:pt x="60" y="176"/>
                    <a:pt x="64" y="176"/>
                  </a:cubicBezTo>
                  <a:cubicBezTo>
                    <a:pt x="68" y="176"/>
                    <a:pt x="72" y="173"/>
                    <a:pt x="72" y="168"/>
                  </a:cubicBezTo>
                  <a:cubicBezTo>
                    <a:pt x="72" y="164"/>
                    <a:pt x="68" y="160"/>
                    <a:pt x="64" y="160"/>
                  </a:cubicBezTo>
                  <a:close/>
                  <a:moveTo>
                    <a:pt x="23" y="152"/>
                  </a:moveTo>
                  <a:cubicBezTo>
                    <a:pt x="105" y="152"/>
                    <a:pt x="105" y="152"/>
                    <a:pt x="105" y="152"/>
                  </a:cubicBezTo>
                  <a:cubicBezTo>
                    <a:pt x="106" y="152"/>
                    <a:pt x="108" y="151"/>
                    <a:pt x="108" y="14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8"/>
                    <a:pt x="106" y="36"/>
                    <a:pt x="105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2" y="36"/>
                    <a:pt x="20" y="38"/>
                    <a:pt x="20" y="39"/>
                  </a:cubicBezTo>
                  <a:cubicBezTo>
                    <a:pt x="20" y="149"/>
                    <a:pt x="20" y="149"/>
                    <a:pt x="20" y="149"/>
                  </a:cubicBezTo>
                  <a:cubicBezTo>
                    <a:pt x="20" y="151"/>
                    <a:pt x="22" y="152"/>
                    <a:pt x="23" y="152"/>
                  </a:cubicBezTo>
                  <a:close/>
                  <a:moveTo>
                    <a:pt x="32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32" y="140"/>
                    <a:pt x="32" y="140"/>
                    <a:pt x="32" y="140"/>
                  </a:cubicBezTo>
                  <a:lnTo>
                    <a:pt x="32" y="48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00D688A3-07FB-4AA5-A809-7CF9AE64C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p:blipFill>
          <p:spPr>
            <a:xfrm>
              <a:off x="3781941" y="2783159"/>
              <a:ext cx="497055" cy="583946"/>
            </a:xfrm>
            <a:prstGeom prst="rect">
              <a:avLst/>
            </a:prstGeom>
          </p:spPr>
        </p:pic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4916C82F-D07E-4D7C-8D46-C756AA46DA4E}"/>
              </a:ext>
            </a:extLst>
          </p:cNvPr>
          <p:cNvGrpSpPr/>
          <p:nvPr/>
        </p:nvGrpSpPr>
        <p:grpSpPr>
          <a:xfrm>
            <a:off x="3723771" y="1137802"/>
            <a:ext cx="2537454" cy="2130753"/>
            <a:chOff x="2734952" y="2019803"/>
            <a:chExt cx="2537454" cy="1895474"/>
          </a:xfrm>
        </p:grpSpPr>
        <p:sp>
          <p:nvSpPr>
            <p:cNvPr id="56" name="Sechseck 55">
              <a:extLst>
                <a:ext uri="{FF2B5EF4-FFF2-40B4-BE49-F238E27FC236}">
                  <a16:creationId xmlns:a16="http://schemas.microsoft.com/office/drawing/2014/main" id="{4E223D06-193B-49A5-BDCA-394676FBECDA}"/>
                </a:ext>
              </a:extLst>
            </p:cNvPr>
            <p:cNvSpPr/>
            <p:nvPr/>
          </p:nvSpPr>
          <p:spPr>
            <a:xfrm>
              <a:off x="2734952" y="2019803"/>
              <a:ext cx="2537454" cy="1895474"/>
            </a:xfrm>
            <a:prstGeom prst="hexag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de-DE" sz="1800" b="0" dirty="0">
                <a:solidFill>
                  <a:srgbClr val="4D4D4D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1EEFDFB0-DCF5-4748-BD81-D60C5C39E2D6}"/>
                </a:ext>
              </a:extLst>
            </p:cNvPr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4224892" y="2324792"/>
              <a:ext cx="200302" cy="300784"/>
            </a:xfrm>
            <a:custGeom>
              <a:avLst/>
              <a:gdLst>
                <a:gd name="T0" fmla="*/ 118 w 128"/>
                <a:gd name="T1" fmla="*/ 0 h 192"/>
                <a:gd name="T2" fmla="*/ 10 w 128"/>
                <a:gd name="T3" fmla="*/ 0 h 192"/>
                <a:gd name="T4" fmla="*/ 0 w 128"/>
                <a:gd name="T5" fmla="*/ 10 h 192"/>
                <a:gd name="T6" fmla="*/ 0 w 128"/>
                <a:gd name="T7" fmla="*/ 182 h 192"/>
                <a:gd name="T8" fmla="*/ 10 w 128"/>
                <a:gd name="T9" fmla="*/ 192 h 192"/>
                <a:gd name="T10" fmla="*/ 118 w 128"/>
                <a:gd name="T11" fmla="*/ 192 h 192"/>
                <a:gd name="T12" fmla="*/ 128 w 128"/>
                <a:gd name="T13" fmla="*/ 182 h 192"/>
                <a:gd name="T14" fmla="*/ 128 w 128"/>
                <a:gd name="T15" fmla="*/ 10 h 192"/>
                <a:gd name="T16" fmla="*/ 118 w 128"/>
                <a:gd name="T17" fmla="*/ 0 h 192"/>
                <a:gd name="T18" fmla="*/ 116 w 128"/>
                <a:gd name="T19" fmla="*/ 180 h 192"/>
                <a:gd name="T20" fmla="*/ 12 w 128"/>
                <a:gd name="T21" fmla="*/ 180 h 192"/>
                <a:gd name="T22" fmla="*/ 12 w 128"/>
                <a:gd name="T23" fmla="*/ 12 h 192"/>
                <a:gd name="T24" fmla="*/ 116 w 128"/>
                <a:gd name="T25" fmla="*/ 12 h 192"/>
                <a:gd name="T26" fmla="*/ 116 w 128"/>
                <a:gd name="T27" fmla="*/ 180 h 192"/>
                <a:gd name="T28" fmla="*/ 42 w 128"/>
                <a:gd name="T29" fmla="*/ 28 h 192"/>
                <a:gd name="T30" fmla="*/ 86 w 128"/>
                <a:gd name="T31" fmla="*/ 28 h 192"/>
                <a:gd name="T32" fmla="*/ 88 w 128"/>
                <a:gd name="T33" fmla="*/ 25 h 192"/>
                <a:gd name="T34" fmla="*/ 88 w 128"/>
                <a:gd name="T35" fmla="*/ 23 h 192"/>
                <a:gd name="T36" fmla="*/ 86 w 128"/>
                <a:gd name="T37" fmla="*/ 20 h 192"/>
                <a:gd name="T38" fmla="*/ 42 w 128"/>
                <a:gd name="T39" fmla="*/ 20 h 192"/>
                <a:gd name="T40" fmla="*/ 40 w 128"/>
                <a:gd name="T41" fmla="*/ 23 h 192"/>
                <a:gd name="T42" fmla="*/ 40 w 128"/>
                <a:gd name="T43" fmla="*/ 25 h 192"/>
                <a:gd name="T44" fmla="*/ 42 w 128"/>
                <a:gd name="T45" fmla="*/ 28 h 192"/>
                <a:gd name="T46" fmla="*/ 64 w 128"/>
                <a:gd name="T47" fmla="*/ 160 h 192"/>
                <a:gd name="T48" fmla="*/ 56 w 128"/>
                <a:gd name="T49" fmla="*/ 168 h 192"/>
                <a:gd name="T50" fmla="*/ 64 w 128"/>
                <a:gd name="T51" fmla="*/ 176 h 192"/>
                <a:gd name="T52" fmla="*/ 72 w 128"/>
                <a:gd name="T53" fmla="*/ 168 h 192"/>
                <a:gd name="T54" fmla="*/ 64 w 128"/>
                <a:gd name="T55" fmla="*/ 160 h 192"/>
                <a:gd name="T56" fmla="*/ 23 w 128"/>
                <a:gd name="T57" fmla="*/ 152 h 192"/>
                <a:gd name="T58" fmla="*/ 105 w 128"/>
                <a:gd name="T59" fmla="*/ 152 h 192"/>
                <a:gd name="T60" fmla="*/ 108 w 128"/>
                <a:gd name="T61" fmla="*/ 149 h 192"/>
                <a:gd name="T62" fmla="*/ 108 w 128"/>
                <a:gd name="T63" fmla="*/ 39 h 192"/>
                <a:gd name="T64" fmla="*/ 105 w 128"/>
                <a:gd name="T65" fmla="*/ 36 h 192"/>
                <a:gd name="T66" fmla="*/ 23 w 128"/>
                <a:gd name="T67" fmla="*/ 36 h 192"/>
                <a:gd name="T68" fmla="*/ 20 w 128"/>
                <a:gd name="T69" fmla="*/ 39 h 192"/>
                <a:gd name="T70" fmla="*/ 20 w 128"/>
                <a:gd name="T71" fmla="*/ 149 h 192"/>
                <a:gd name="T72" fmla="*/ 23 w 128"/>
                <a:gd name="T73" fmla="*/ 152 h 192"/>
                <a:gd name="T74" fmla="*/ 32 w 128"/>
                <a:gd name="T75" fmla="*/ 48 h 192"/>
                <a:gd name="T76" fmla="*/ 96 w 128"/>
                <a:gd name="T77" fmla="*/ 48 h 192"/>
                <a:gd name="T78" fmla="*/ 96 w 128"/>
                <a:gd name="T79" fmla="*/ 140 h 192"/>
                <a:gd name="T80" fmla="*/ 32 w 128"/>
                <a:gd name="T81" fmla="*/ 140 h 192"/>
                <a:gd name="T82" fmla="*/ 32 w 128"/>
                <a:gd name="T83" fmla="*/ 4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8" h="192">
                  <a:moveTo>
                    <a:pt x="11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8"/>
                    <a:pt x="4" y="192"/>
                    <a:pt x="10" y="192"/>
                  </a:cubicBezTo>
                  <a:cubicBezTo>
                    <a:pt x="118" y="192"/>
                    <a:pt x="118" y="192"/>
                    <a:pt x="118" y="192"/>
                  </a:cubicBezTo>
                  <a:cubicBezTo>
                    <a:pt x="124" y="192"/>
                    <a:pt x="128" y="188"/>
                    <a:pt x="128" y="182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28" y="4"/>
                    <a:pt x="124" y="0"/>
                    <a:pt x="118" y="0"/>
                  </a:cubicBezTo>
                  <a:close/>
                  <a:moveTo>
                    <a:pt x="116" y="180"/>
                  </a:moveTo>
                  <a:cubicBezTo>
                    <a:pt x="12" y="180"/>
                    <a:pt x="12" y="180"/>
                    <a:pt x="12" y="18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16" y="12"/>
                    <a:pt x="116" y="12"/>
                    <a:pt x="116" y="12"/>
                  </a:cubicBezTo>
                  <a:lnTo>
                    <a:pt x="116" y="180"/>
                  </a:lnTo>
                  <a:close/>
                  <a:moveTo>
                    <a:pt x="42" y="28"/>
                  </a:moveTo>
                  <a:cubicBezTo>
                    <a:pt x="86" y="28"/>
                    <a:pt x="86" y="28"/>
                    <a:pt x="86" y="28"/>
                  </a:cubicBezTo>
                  <a:cubicBezTo>
                    <a:pt x="87" y="28"/>
                    <a:pt x="88" y="27"/>
                    <a:pt x="88" y="25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88" y="21"/>
                    <a:pt x="87" y="20"/>
                    <a:pt x="86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1" y="20"/>
                    <a:pt x="40" y="21"/>
                    <a:pt x="40" y="23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7"/>
                    <a:pt x="41" y="28"/>
                    <a:pt x="42" y="28"/>
                  </a:cubicBezTo>
                  <a:close/>
                  <a:moveTo>
                    <a:pt x="64" y="160"/>
                  </a:moveTo>
                  <a:cubicBezTo>
                    <a:pt x="60" y="160"/>
                    <a:pt x="56" y="164"/>
                    <a:pt x="56" y="168"/>
                  </a:cubicBezTo>
                  <a:cubicBezTo>
                    <a:pt x="56" y="173"/>
                    <a:pt x="60" y="176"/>
                    <a:pt x="64" y="176"/>
                  </a:cubicBezTo>
                  <a:cubicBezTo>
                    <a:pt x="68" y="176"/>
                    <a:pt x="72" y="173"/>
                    <a:pt x="72" y="168"/>
                  </a:cubicBezTo>
                  <a:cubicBezTo>
                    <a:pt x="72" y="164"/>
                    <a:pt x="68" y="160"/>
                    <a:pt x="64" y="160"/>
                  </a:cubicBezTo>
                  <a:close/>
                  <a:moveTo>
                    <a:pt x="23" y="152"/>
                  </a:moveTo>
                  <a:cubicBezTo>
                    <a:pt x="105" y="152"/>
                    <a:pt x="105" y="152"/>
                    <a:pt x="105" y="152"/>
                  </a:cubicBezTo>
                  <a:cubicBezTo>
                    <a:pt x="106" y="152"/>
                    <a:pt x="108" y="151"/>
                    <a:pt x="108" y="14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8"/>
                    <a:pt x="106" y="36"/>
                    <a:pt x="105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2" y="36"/>
                    <a:pt x="20" y="38"/>
                    <a:pt x="20" y="39"/>
                  </a:cubicBezTo>
                  <a:cubicBezTo>
                    <a:pt x="20" y="149"/>
                    <a:pt x="20" y="149"/>
                    <a:pt x="20" y="149"/>
                  </a:cubicBezTo>
                  <a:cubicBezTo>
                    <a:pt x="20" y="151"/>
                    <a:pt x="22" y="152"/>
                    <a:pt x="23" y="152"/>
                  </a:cubicBezTo>
                  <a:close/>
                  <a:moveTo>
                    <a:pt x="32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32" y="140"/>
                    <a:pt x="32" y="140"/>
                    <a:pt x="32" y="140"/>
                  </a:cubicBezTo>
                  <a:lnTo>
                    <a:pt x="32" y="48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F42BADB7-84BE-4628-AD19-2F40AC464C74}"/>
                </a:ext>
              </a:extLst>
            </p:cNvPr>
            <p:cNvSpPr>
              <a:spLocks noChangeAspect="1"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4386188" y="3449370"/>
              <a:ext cx="200302" cy="300784"/>
            </a:xfrm>
            <a:custGeom>
              <a:avLst/>
              <a:gdLst>
                <a:gd name="T0" fmla="*/ 118 w 128"/>
                <a:gd name="T1" fmla="*/ 0 h 192"/>
                <a:gd name="T2" fmla="*/ 10 w 128"/>
                <a:gd name="T3" fmla="*/ 0 h 192"/>
                <a:gd name="T4" fmla="*/ 0 w 128"/>
                <a:gd name="T5" fmla="*/ 10 h 192"/>
                <a:gd name="T6" fmla="*/ 0 w 128"/>
                <a:gd name="T7" fmla="*/ 182 h 192"/>
                <a:gd name="T8" fmla="*/ 10 w 128"/>
                <a:gd name="T9" fmla="*/ 192 h 192"/>
                <a:gd name="T10" fmla="*/ 118 w 128"/>
                <a:gd name="T11" fmla="*/ 192 h 192"/>
                <a:gd name="T12" fmla="*/ 128 w 128"/>
                <a:gd name="T13" fmla="*/ 182 h 192"/>
                <a:gd name="T14" fmla="*/ 128 w 128"/>
                <a:gd name="T15" fmla="*/ 10 h 192"/>
                <a:gd name="T16" fmla="*/ 118 w 128"/>
                <a:gd name="T17" fmla="*/ 0 h 192"/>
                <a:gd name="T18" fmla="*/ 116 w 128"/>
                <a:gd name="T19" fmla="*/ 180 h 192"/>
                <a:gd name="T20" fmla="*/ 12 w 128"/>
                <a:gd name="T21" fmla="*/ 180 h 192"/>
                <a:gd name="T22" fmla="*/ 12 w 128"/>
                <a:gd name="T23" fmla="*/ 12 h 192"/>
                <a:gd name="T24" fmla="*/ 116 w 128"/>
                <a:gd name="T25" fmla="*/ 12 h 192"/>
                <a:gd name="T26" fmla="*/ 116 w 128"/>
                <a:gd name="T27" fmla="*/ 180 h 192"/>
                <a:gd name="T28" fmla="*/ 42 w 128"/>
                <a:gd name="T29" fmla="*/ 28 h 192"/>
                <a:gd name="T30" fmla="*/ 86 w 128"/>
                <a:gd name="T31" fmla="*/ 28 h 192"/>
                <a:gd name="T32" fmla="*/ 88 w 128"/>
                <a:gd name="T33" fmla="*/ 25 h 192"/>
                <a:gd name="T34" fmla="*/ 88 w 128"/>
                <a:gd name="T35" fmla="*/ 23 h 192"/>
                <a:gd name="T36" fmla="*/ 86 w 128"/>
                <a:gd name="T37" fmla="*/ 20 h 192"/>
                <a:gd name="T38" fmla="*/ 42 w 128"/>
                <a:gd name="T39" fmla="*/ 20 h 192"/>
                <a:gd name="T40" fmla="*/ 40 w 128"/>
                <a:gd name="T41" fmla="*/ 23 h 192"/>
                <a:gd name="T42" fmla="*/ 40 w 128"/>
                <a:gd name="T43" fmla="*/ 25 h 192"/>
                <a:gd name="T44" fmla="*/ 42 w 128"/>
                <a:gd name="T45" fmla="*/ 28 h 192"/>
                <a:gd name="T46" fmla="*/ 64 w 128"/>
                <a:gd name="T47" fmla="*/ 160 h 192"/>
                <a:gd name="T48" fmla="*/ 56 w 128"/>
                <a:gd name="T49" fmla="*/ 168 h 192"/>
                <a:gd name="T50" fmla="*/ 64 w 128"/>
                <a:gd name="T51" fmla="*/ 176 h 192"/>
                <a:gd name="T52" fmla="*/ 72 w 128"/>
                <a:gd name="T53" fmla="*/ 168 h 192"/>
                <a:gd name="T54" fmla="*/ 64 w 128"/>
                <a:gd name="T55" fmla="*/ 160 h 192"/>
                <a:gd name="T56" fmla="*/ 23 w 128"/>
                <a:gd name="T57" fmla="*/ 152 h 192"/>
                <a:gd name="T58" fmla="*/ 105 w 128"/>
                <a:gd name="T59" fmla="*/ 152 h 192"/>
                <a:gd name="T60" fmla="*/ 108 w 128"/>
                <a:gd name="T61" fmla="*/ 149 h 192"/>
                <a:gd name="T62" fmla="*/ 108 w 128"/>
                <a:gd name="T63" fmla="*/ 39 h 192"/>
                <a:gd name="T64" fmla="*/ 105 w 128"/>
                <a:gd name="T65" fmla="*/ 36 h 192"/>
                <a:gd name="T66" fmla="*/ 23 w 128"/>
                <a:gd name="T67" fmla="*/ 36 h 192"/>
                <a:gd name="T68" fmla="*/ 20 w 128"/>
                <a:gd name="T69" fmla="*/ 39 h 192"/>
                <a:gd name="T70" fmla="*/ 20 w 128"/>
                <a:gd name="T71" fmla="*/ 149 h 192"/>
                <a:gd name="T72" fmla="*/ 23 w 128"/>
                <a:gd name="T73" fmla="*/ 152 h 192"/>
                <a:gd name="T74" fmla="*/ 32 w 128"/>
                <a:gd name="T75" fmla="*/ 48 h 192"/>
                <a:gd name="T76" fmla="*/ 96 w 128"/>
                <a:gd name="T77" fmla="*/ 48 h 192"/>
                <a:gd name="T78" fmla="*/ 96 w 128"/>
                <a:gd name="T79" fmla="*/ 140 h 192"/>
                <a:gd name="T80" fmla="*/ 32 w 128"/>
                <a:gd name="T81" fmla="*/ 140 h 192"/>
                <a:gd name="T82" fmla="*/ 32 w 128"/>
                <a:gd name="T83" fmla="*/ 4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8" h="192">
                  <a:moveTo>
                    <a:pt x="11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8"/>
                    <a:pt x="4" y="192"/>
                    <a:pt x="10" y="192"/>
                  </a:cubicBezTo>
                  <a:cubicBezTo>
                    <a:pt x="118" y="192"/>
                    <a:pt x="118" y="192"/>
                    <a:pt x="118" y="192"/>
                  </a:cubicBezTo>
                  <a:cubicBezTo>
                    <a:pt x="124" y="192"/>
                    <a:pt x="128" y="188"/>
                    <a:pt x="128" y="182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28" y="4"/>
                    <a:pt x="124" y="0"/>
                    <a:pt x="118" y="0"/>
                  </a:cubicBezTo>
                  <a:close/>
                  <a:moveTo>
                    <a:pt x="116" y="180"/>
                  </a:moveTo>
                  <a:cubicBezTo>
                    <a:pt x="12" y="180"/>
                    <a:pt x="12" y="180"/>
                    <a:pt x="12" y="18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16" y="12"/>
                    <a:pt x="116" y="12"/>
                    <a:pt x="116" y="12"/>
                  </a:cubicBezTo>
                  <a:lnTo>
                    <a:pt x="116" y="180"/>
                  </a:lnTo>
                  <a:close/>
                  <a:moveTo>
                    <a:pt x="42" y="28"/>
                  </a:moveTo>
                  <a:cubicBezTo>
                    <a:pt x="86" y="28"/>
                    <a:pt x="86" y="28"/>
                    <a:pt x="86" y="28"/>
                  </a:cubicBezTo>
                  <a:cubicBezTo>
                    <a:pt x="87" y="28"/>
                    <a:pt x="88" y="27"/>
                    <a:pt x="88" y="25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88" y="21"/>
                    <a:pt x="87" y="20"/>
                    <a:pt x="86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1" y="20"/>
                    <a:pt x="40" y="21"/>
                    <a:pt x="40" y="23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7"/>
                    <a:pt x="41" y="28"/>
                    <a:pt x="42" y="28"/>
                  </a:cubicBezTo>
                  <a:close/>
                  <a:moveTo>
                    <a:pt x="64" y="160"/>
                  </a:moveTo>
                  <a:cubicBezTo>
                    <a:pt x="60" y="160"/>
                    <a:pt x="56" y="164"/>
                    <a:pt x="56" y="168"/>
                  </a:cubicBezTo>
                  <a:cubicBezTo>
                    <a:pt x="56" y="173"/>
                    <a:pt x="60" y="176"/>
                    <a:pt x="64" y="176"/>
                  </a:cubicBezTo>
                  <a:cubicBezTo>
                    <a:pt x="68" y="176"/>
                    <a:pt x="72" y="173"/>
                    <a:pt x="72" y="168"/>
                  </a:cubicBezTo>
                  <a:cubicBezTo>
                    <a:pt x="72" y="164"/>
                    <a:pt x="68" y="160"/>
                    <a:pt x="64" y="160"/>
                  </a:cubicBezTo>
                  <a:close/>
                  <a:moveTo>
                    <a:pt x="23" y="152"/>
                  </a:moveTo>
                  <a:cubicBezTo>
                    <a:pt x="105" y="152"/>
                    <a:pt x="105" y="152"/>
                    <a:pt x="105" y="152"/>
                  </a:cubicBezTo>
                  <a:cubicBezTo>
                    <a:pt x="106" y="152"/>
                    <a:pt x="108" y="151"/>
                    <a:pt x="108" y="14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8"/>
                    <a:pt x="106" y="36"/>
                    <a:pt x="105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2" y="36"/>
                    <a:pt x="20" y="38"/>
                    <a:pt x="20" y="39"/>
                  </a:cubicBezTo>
                  <a:cubicBezTo>
                    <a:pt x="20" y="149"/>
                    <a:pt x="20" y="149"/>
                    <a:pt x="20" y="149"/>
                  </a:cubicBezTo>
                  <a:cubicBezTo>
                    <a:pt x="20" y="151"/>
                    <a:pt x="22" y="152"/>
                    <a:pt x="23" y="152"/>
                  </a:cubicBezTo>
                  <a:close/>
                  <a:moveTo>
                    <a:pt x="32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32" y="140"/>
                    <a:pt x="32" y="140"/>
                    <a:pt x="32" y="140"/>
                  </a:cubicBezTo>
                  <a:lnTo>
                    <a:pt x="32" y="48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59" name="Freeform 22">
              <a:extLst>
                <a:ext uri="{FF2B5EF4-FFF2-40B4-BE49-F238E27FC236}">
                  <a16:creationId xmlns:a16="http://schemas.microsoft.com/office/drawing/2014/main" id="{BF38FB40-EC21-454A-AC55-1A21902387B6}"/>
                </a:ext>
              </a:extLst>
            </p:cNvPr>
            <p:cNvSpPr>
              <a:spLocks noChangeAspect="1"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4694100" y="2781579"/>
              <a:ext cx="200302" cy="300784"/>
            </a:xfrm>
            <a:custGeom>
              <a:avLst/>
              <a:gdLst>
                <a:gd name="T0" fmla="*/ 118 w 128"/>
                <a:gd name="T1" fmla="*/ 0 h 192"/>
                <a:gd name="T2" fmla="*/ 10 w 128"/>
                <a:gd name="T3" fmla="*/ 0 h 192"/>
                <a:gd name="T4" fmla="*/ 0 w 128"/>
                <a:gd name="T5" fmla="*/ 10 h 192"/>
                <a:gd name="T6" fmla="*/ 0 w 128"/>
                <a:gd name="T7" fmla="*/ 182 h 192"/>
                <a:gd name="T8" fmla="*/ 10 w 128"/>
                <a:gd name="T9" fmla="*/ 192 h 192"/>
                <a:gd name="T10" fmla="*/ 118 w 128"/>
                <a:gd name="T11" fmla="*/ 192 h 192"/>
                <a:gd name="T12" fmla="*/ 128 w 128"/>
                <a:gd name="T13" fmla="*/ 182 h 192"/>
                <a:gd name="T14" fmla="*/ 128 w 128"/>
                <a:gd name="T15" fmla="*/ 10 h 192"/>
                <a:gd name="T16" fmla="*/ 118 w 128"/>
                <a:gd name="T17" fmla="*/ 0 h 192"/>
                <a:gd name="T18" fmla="*/ 116 w 128"/>
                <a:gd name="T19" fmla="*/ 180 h 192"/>
                <a:gd name="T20" fmla="*/ 12 w 128"/>
                <a:gd name="T21" fmla="*/ 180 h 192"/>
                <a:gd name="T22" fmla="*/ 12 w 128"/>
                <a:gd name="T23" fmla="*/ 12 h 192"/>
                <a:gd name="T24" fmla="*/ 116 w 128"/>
                <a:gd name="T25" fmla="*/ 12 h 192"/>
                <a:gd name="T26" fmla="*/ 116 w 128"/>
                <a:gd name="T27" fmla="*/ 180 h 192"/>
                <a:gd name="T28" fmla="*/ 42 w 128"/>
                <a:gd name="T29" fmla="*/ 28 h 192"/>
                <a:gd name="T30" fmla="*/ 86 w 128"/>
                <a:gd name="T31" fmla="*/ 28 h 192"/>
                <a:gd name="T32" fmla="*/ 88 w 128"/>
                <a:gd name="T33" fmla="*/ 25 h 192"/>
                <a:gd name="T34" fmla="*/ 88 w 128"/>
                <a:gd name="T35" fmla="*/ 23 h 192"/>
                <a:gd name="T36" fmla="*/ 86 w 128"/>
                <a:gd name="T37" fmla="*/ 20 h 192"/>
                <a:gd name="T38" fmla="*/ 42 w 128"/>
                <a:gd name="T39" fmla="*/ 20 h 192"/>
                <a:gd name="T40" fmla="*/ 40 w 128"/>
                <a:gd name="T41" fmla="*/ 23 h 192"/>
                <a:gd name="T42" fmla="*/ 40 w 128"/>
                <a:gd name="T43" fmla="*/ 25 h 192"/>
                <a:gd name="T44" fmla="*/ 42 w 128"/>
                <a:gd name="T45" fmla="*/ 28 h 192"/>
                <a:gd name="T46" fmla="*/ 64 w 128"/>
                <a:gd name="T47" fmla="*/ 160 h 192"/>
                <a:gd name="T48" fmla="*/ 56 w 128"/>
                <a:gd name="T49" fmla="*/ 168 h 192"/>
                <a:gd name="T50" fmla="*/ 64 w 128"/>
                <a:gd name="T51" fmla="*/ 176 h 192"/>
                <a:gd name="T52" fmla="*/ 72 w 128"/>
                <a:gd name="T53" fmla="*/ 168 h 192"/>
                <a:gd name="T54" fmla="*/ 64 w 128"/>
                <a:gd name="T55" fmla="*/ 160 h 192"/>
                <a:gd name="T56" fmla="*/ 23 w 128"/>
                <a:gd name="T57" fmla="*/ 152 h 192"/>
                <a:gd name="T58" fmla="*/ 105 w 128"/>
                <a:gd name="T59" fmla="*/ 152 h 192"/>
                <a:gd name="T60" fmla="*/ 108 w 128"/>
                <a:gd name="T61" fmla="*/ 149 h 192"/>
                <a:gd name="T62" fmla="*/ 108 w 128"/>
                <a:gd name="T63" fmla="*/ 39 h 192"/>
                <a:gd name="T64" fmla="*/ 105 w 128"/>
                <a:gd name="T65" fmla="*/ 36 h 192"/>
                <a:gd name="T66" fmla="*/ 23 w 128"/>
                <a:gd name="T67" fmla="*/ 36 h 192"/>
                <a:gd name="T68" fmla="*/ 20 w 128"/>
                <a:gd name="T69" fmla="*/ 39 h 192"/>
                <a:gd name="T70" fmla="*/ 20 w 128"/>
                <a:gd name="T71" fmla="*/ 149 h 192"/>
                <a:gd name="T72" fmla="*/ 23 w 128"/>
                <a:gd name="T73" fmla="*/ 152 h 192"/>
                <a:gd name="T74" fmla="*/ 32 w 128"/>
                <a:gd name="T75" fmla="*/ 48 h 192"/>
                <a:gd name="T76" fmla="*/ 96 w 128"/>
                <a:gd name="T77" fmla="*/ 48 h 192"/>
                <a:gd name="T78" fmla="*/ 96 w 128"/>
                <a:gd name="T79" fmla="*/ 140 h 192"/>
                <a:gd name="T80" fmla="*/ 32 w 128"/>
                <a:gd name="T81" fmla="*/ 140 h 192"/>
                <a:gd name="T82" fmla="*/ 32 w 128"/>
                <a:gd name="T83" fmla="*/ 4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8" h="192">
                  <a:moveTo>
                    <a:pt x="11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8"/>
                    <a:pt x="4" y="192"/>
                    <a:pt x="10" y="192"/>
                  </a:cubicBezTo>
                  <a:cubicBezTo>
                    <a:pt x="118" y="192"/>
                    <a:pt x="118" y="192"/>
                    <a:pt x="118" y="192"/>
                  </a:cubicBezTo>
                  <a:cubicBezTo>
                    <a:pt x="124" y="192"/>
                    <a:pt x="128" y="188"/>
                    <a:pt x="128" y="182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28" y="4"/>
                    <a:pt x="124" y="0"/>
                    <a:pt x="118" y="0"/>
                  </a:cubicBezTo>
                  <a:close/>
                  <a:moveTo>
                    <a:pt x="116" y="180"/>
                  </a:moveTo>
                  <a:cubicBezTo>
                    <a:pt x="12" y="180"/>
                    <a:pt x="12" y="180"/>
                    <a:pt x="12" y="18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16" y="12"/>
                    <a:pt x="116" y="12"/>
                    <a:pt x="116" y="12"/>
                  </a:cubicBezTo>
                  <a:lnTo>
                    <a:pt x="116" y="180"/>
                  </a:lnTo>
                  <a:close/>
                  <a:moveTo>
                    <a:pt x="42" y="28"/>
                  </a:moveTo>
                  <a:cubicBezTo>
                    <a:pt x="86" y="28"/>
                    <a:pt x="86" y="28"/>
                    <a:pt x="86" y="28"/>
                  </a:cubicBezTo>
                  <a:cubicBezTo>
                    <a:pt x="87" y="28"/>
                    <a:pt x="88" y="27"/>
                    <a:pt x="88" y="25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88" y="21"/>
                    <a:pt x="87" y="20"/>
                    <a:pt x="86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1" y="20"/>
                    <a:pt x="40" y="21"/>
                    <a:pt x="40" y="23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7"/>
                    <a:pt x="41" y="28"/>
                    <a:pt x="42" y="28"/>
                  </a:cubicBezTo>
                  <a:close/>
                  <a:moveTo>
                    <a:pt x="64" y="160"/>
                  </a:moveTo>
                  <a:cubicBezTo>
                    <a:pt x="60" y="160"/>
                    <a:pt x="56" y="164"/>
                    <a:pt x="56" y="168"/>
                  </a:cubicBezTo>
                  <a:cubicBezTo>
                    <a:pt x="56" y="173"/>
                    <a:pt x="60" y="176"/>
                    <a:pt x="64" y="176"/>
                  </a:cubicBezTo>
                  <a:cubicBezTo>
                    <a:pt x="68" y="176"/>
                    <a:pt x="72" y="173"/>
                    <a:pt x="72" y="168"/>
                  </a:cubicBezTo>
                  <a:cubicBezTo>
                    <a:pt x="72" y="164"/>
                    <a:pt x="68" y="160"/>
                    <a:pt x="64" y="160"/>
                  </a:cubicBezTo>
                  <a:close/>
                  <a:moveTo>
                    <a:pt x="23" y="152"/>
                  </a:moveTo>
                  <a:cubicBezTo>
                    <a:pt x="105" y="152"/>
                    <a:pt x="105" y="152"/>
                    <a:pt x="105" y="152"/>
                  </a:cubicBezTo>
                  <a:cubicBezTo>
                    <a:pt x="106" y="152"/>
                    <a:pt x="108" y="151"/>
                    <a:pt x="108" y="14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8"/>
                    <a:pt x="106" y="36"/>
                    <a:pt x="105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2" y="36"/>
                    <a:pt x="20" y="38"/>
                    <a:pt x="20" y="39"/>
                  </a:cubicBezTo>
                  <a:cubicBezTo>
                    <a:pt x="20" y="149"/>
                    <a:pt x="20" y="149"/>
                    <a:pt x="20" y="149"/>
                  </a:cubicBezTo>
                  <a:cubicBezTo>
                    <a:pt x="20" y="151"/>
                    <a:pt x="22" y="152"/>
                    <a:pt x="23" y="152"/>
                  </a:cubicBezTo>
                  <a:close/>
                  <a:moveTo>
                    <a:pt x="32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32" y="140"/>
                    <a:pt x="32" y="140"/>
                    <a:pt x="32" y="140"/>
                  </a:cubicBezTo>
                  <a:lnTo>
                    <a:pt x="32" y="48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60" name="Freeform 22">
              <a:extLst>
                <a:ext uri="{FF2B5EF4-FFF2-40B4-BE49-F238E27FC236}">
                  <a16:creationId xmlns:a16="http://schemas.microsoft.com/office/drawing/2014/main" id="{0D6EFDE8-CF72-4B10-9F87-44E488A23CFD}"/>
                </a:ext>
              </a:extLst>
            </p:cNvPr>
            <p:cNvSpPr>
              <a:spLocks noChangeAspect="1"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3311349" y="2358934"/>
              <a:ext cx="200302" cy="300784"/>
            </a:xfrm>
            <a:custGeom>
              <a:avLst/>
              <a:gdLst>
                <a:gd name="T0" fmla="*/ 118 w 128"/>
                <a:gd name="T1" fmla="*/ 0 h 192"/>
                <a:gd name="T2" fmla="*/ 10 w 128"/>
                <a:gd name="T3" fmla="*/ 0 h 192"/>
                <a:gd name="T4" fmla="*/ 0 w 128"/>
                <a:gd name="T5" fmla="*/ 10 h 192"/>
                <a:gd name="T6" fmla="*/ 0 w 128"/>
                <a:gd name="T7" fmla="*/ 182 h 192"/>
                <a:gd name="T8" fmla="*/ 10 w 128"/>
                <a:gd name="T9" fmla="*/ 192 h 192"/>
                <a:gd name="T10" fmla="*/ 118 w 128"/>
                <a:gd name="T11" fmla="*/ 192 h 192"/>
                <a:gd name="T12" fmla="*/ 128 w 128"/>
                <a:gd name="T13" fmla="*/ 182 h 192"/>
                <a:gd name="T14" fmla="*/ 128 w 128"/>
                <a:gd name="T15" fmla="*/ 10 h 192"/>
                <a:gd name="T16" fmla="*/ 118 w 128"/>
                <a:gd name="T17" fmla="*/ 0 h 192"/>
                <a:gd name="T18" fmla="*/ 116 w 128"/>
                <a:gd name="T19" fmla="*/ 180 h 192"/>
                <a:gd name="T20" fmla="*/ 12 w 128"/>
                <a:gd name="T21" fmla="*/ 180 h 192"/>
                <a:gd name="T22" fmla="*/ 12 w 128"/>
                <a:gd name="T23" fmla="*/ 12 h 192"/>
                <a:gd name="T24" fmla="*/ 116 w 128"/>
                <a:gd name="T25" fmla="*/ 12 h 192"/>
                <a:gd name="T26" fmla="*/ 116 w 128"/>
                <a:gd name="T27" fmla="*/ 180 h 192"/>
                <a:gd name="T28" fmla="*/ 42 w 128"/>
                <a:gd name="T29" fmla="*/ 28 h 192"/>
                <a:gd name="T30" fmla="*/ 86 w 128"/>
                <a:gd name="T31" fmla="*/ 28 h 192"/>
                <a:gd name="T32" fmla="*/ 88 w 128"/>
                <a:gd name="T33" fmla="*/ 25 h 192"/>
                <a:gd name="T34" fmla="*/ 88 w 128"/>
                <a:gd name="T35" fmla="*/ 23 h 192"/>
                <a:gd name="T36" fmla="*/ 86 w 128"/>
                <a:gd name="T37" fmla="*/ 20 h 192"/>
                <a:gd name="T38" fmla="*/ 42 w 128"/>
                <a:gd name="T39" fmla="*/ 20 h 192"/>
                <a:gd name="T40" fmla="*/ 40 w 128"/>
                <a:gd name="T41" fmla="*/ 23 h 192"/>
                <a:gd name="T42" fmla="*/ 40 w 128"/>
                <a:gd name="T43" fmla="*/ 25 h 192"/>
                <a:gd name="T44" fmla="*/ 42 w 128"/>
                <a:gd name="T45" fmla="*/ 28 h 192"/>
                <a:gd name="T46" fmla="*/ 64 w 128"/>
                <a:gd name="T47" fmla="*/ 160 h 192"/>
                <a:gd name="T48" fmla="*/ 56 w 128"/>
                <a:gd name="T49" fmla="*/ 168 h 192"/>
                <a:gd name="T50" fmla="*/ 64 w 128"/>
                <a:gd name="T51" fmla="*/ 176 h 192"/>
                <a:gd name="T52" fmla="*/ 72 w 128"/>
                <a:gd name="T53" fmla="*/ 168 h 192"/>
                <a:gd name="T54" fmla="*/ 64 w 128"/>
                <a:gd name="T55" fmla="*/ 160 h 192"/>
                <a:gd name="T56" fmla="*/ 23 w 128"/>
                <a:gd name="T57" fmla="*/ 152 h 192"/>
                <a:gd name="T58" fmla="*/ 105 w 128"/>
                <a:gd name="T59" fmla="*/ 152 h 192"/>
                <a:gd name="T60" fmla="*/ 108 w 128"/>
                <a:gd name="T61" fmla="*/ 149 h 192"/>
                <a:gd name="T62" fmla="*/ 108 w 128"/>
                <a:gd name="T63" fmla="*/ 39 h 192"/>
                <a:gd name="T64" fmla="*/ 105 w 128"/>
                <a:gd name="T65" fmla="*/ 36 h 192"/>
                <a:gd name="T66" fmla="*/ 23 w 128"/>
                <a:gd name="T67" fmla="*/ 36 h 192"/>
                <a:gd name="T68" fmla="*/ 20 w 128"/>
                <a:gd name="T69" fmla="*/ 39 h 192"/>
                <a:gd name="T70" fmla="*/ 20 w 128"/>
                <a:gd name="T71" fmla="*/ 149 h 192"/>
                <a:gd name="T72" fmla="*/ 23 w 128"/>
                <a:gd name="T73" fmla="*/ 152 h 192"/>
                <a:gd name="T74" fmla="*/ 32 w 128"/>
                <a:gd name="T75" fmla="*/ 48 h 192"/>
                <a:gd name="T76" fmla="*/ 96 w 128"/>
                <a:gd name="T77" fmla="*/ 48 h 192"/>
                <a:gd name="T78" fmla="*/ 96 w 128"/>
                <a:gd name="T79" fmla="*/ 140 h 192"/>
                <a:gd name="T80" fmla="*/ 32 w 128"/>
                <a:gd name="T81" fmla="*/ 140 h 192"/>
                <a:gd name="T82" fmla="*/ 32 w 128"/>
                <a:gd name="T83" fmla="*/ 4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8" h="192">
                  <a:moveTo>
                    <a:pt x="11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8"/>
                    <a:pt x="4" y="192"/>
                    <a:pt x="10" y="192"/>
                  </a:cubicBezTo>
                  <a:cubicBezTo>
                    <a:pt x="118" y="192"/>
                    <a:pt x="118" y="192"/>
                    <a:pt x="118" y="192"/>
                  </a:cubicBezTo>
                  <a:cubicBezTo>
                    <a:pt x="124" y="192"/>
                    <a:pt x="128" y="188"/>
                    <a:pt x="128" y="182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28" y="4"/>
                    <a:pt x="124" y="0"/>
                    <a:pt x="118" y="0"/>
                  </a:cubicBezTo>
                  <a:close/>
                  <a:moveTo>
                    <a:pt x="116" y="180"/>
                  </a:moveTo>
                  <a:cubicBezTo>
                    <a:pt x="12" y="180"/>
                    <a:pt x="12" y="180"/>
                    <a:pt x="12" y="18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16" y="12"/>
                    <a:pt x="116" y="12"/>
                    <a:pt x="116" y="12"/>
                  </a:cubicBezTo>
                  <a:lnTo>
                    <a:pt x="116" y="180"/>
                  </a:lnTo>
                  <a:close/>
                  <a:moveTo>
                    <a:pt x="42" y="28"/>
                  </a:moveTo>
                  <a:cubicBezTo>
                    <a:pt x="86" y="28"/>
                    <a:pt x="86" y="28"/>
                    <a:pt x="86" y="28"/>
                  </a:cubicBezTo>
                  <a:cubicBezTo>
                    <a:pt x="87" y="28"/>
                    <a:pt x="88" y="27"/>
                    <a:pt x="88" y="25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88" y="21"/>
                    <a:pt x="87" y="20"/>
                    <a:pt x="86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1" y="20"/>
                    <a:pt x="40" y="21"/>
                    <a:pt x="40" y="23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7"/>
                    <a:pt x="41" y="28"/>
                    <a:pt x="42" y="28"/>
                  </a:cubicBezTo>
                  <a:close/>
                  <a:moveTo>
                    <a:pt x="64" y="160"/>
                  </a:moveTo>
                  <a:cubicBezTo>
                    <a:pt x="60" y="160"/>
                    <a:pt x="56" y="164"/>
                    <a:pt x="56" y="168"/>
                  </a:cubicBezTo>
                  <a:cubicBezTo>
                    <a:pt x="56" y="173"/>
                    <a:pt x="60" y="176"/>
                    <a:pt x="64" y="176"/>
                  </a:cubicBezTo>
                  <a:cubicBezTo>
                    <a:pt x="68" y="176"/>
                    <a:pt x="72" y="173"/>
                    <a:pt x="72" y="168"/>
                  </a:cubicBezTo>
                  <a:cubicBezTo>
                    <a:pt x="72" y="164"/>
                    <a:pt x="68" y="160"/>
                    <a:pt x="64" y="160"/>
                  </a:cubicBezTo>
                  <a:close/>
                  <a:moveTo>
                    <a:pt x="23" y="152"/>
                  </a:moveTo>
                  <a:cubicBezTo>
                    <a:pt x="105" y="152"/>
                    <a:pt x="105" y="152"/>
                    <a:pt x="105" y="152"/>
                  </a:cubicBezTo>
                  <a:cubicBezTo>
                    <a:pt x="106" y="152"/>
                    <a:pt x="108" y="151"/>
                    <a:pt x="108" y="14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8"/>
                    <a:pt x="106" y="36"/>
                    <a:pt x="105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2" y="36"/>
                    <a:pt x="20" y="38"/>
                    <a:pt x="20" y="39"/>
                  </a:cubicBezTo>
                  <a:cubicBezTo>
                    <a:pt x="20" y="149"/>
                    <a:pt x="20" y="149"/>
                    <a:pt x="20" y="149"/>
                  </a:cubicBezTo>
                  <a:cubicBezTo>
                    <a:pt x="20" y="151"/>
                    <a:pt x="22" y="152"/>
                    <a:pt x="23" y="152"/>
                  </a:cubicBezTo>
                  <a:close/>
                  <a:moveTo>
                    <a:pt x="32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32" y="140"/>
                    <a:pt x="32" y="140"/>
                    <a:pt x="32" y="140"/>
                  </a:cubicBezTo>
                  <a:lnTo>
                    <a:pt x="32" y="48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61" name="Freeform 22">
              <a:extLst>
                <a:ext uri="{FF2B5EF4-FFF2-40B4-BE49-F238E27FC236}">
                  <a16:creationId xmlns:a16="http://schemas.microsoft.com/office/drawing/2014/main" id="{6C066A61-D261-4CBC-83D2-51A9FBBEF10A}"/>
                </a:ext>
              </a:extLst>
            </p:cNvPr>
            <p:cNvSpPr>
              <a:spLocks noChangeAspect="1"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3553264" y="3517303"/>
              <a:ext cx="200302" cy="300784"/>
            </a:xfrm>
            <a:custGeom>
              <a:avLst/>
              <a:gdLst>
                <a:gd name="T0" fmla="*/ 118 w 128"/>
                <a:gd name="T1" fmla="*/ 0 h 192"/>
                <a:gd name="T2" fmla="*/ 10 w 128"/>
                <a:gd name="T3" fmla="*/ 0 h 192"/>
                <a:gd name="T4" fmla="*/ 0 w 128"/>
                <a:gd name="T5" fmla="*/ 10 h 192"/>
                <a:gd name="T6" fmla="*/ 0 w 128"/>
                <a:gd name="T7" fmla="*/ 182 h 192"/>
                <a:gd name="T8" fmla="*/ 10 w 128"/>
                <a:gd name="T9" fmla="*/ 192 h 192"/>
                <a:gd name="T10" fmla="*/ 118 w 128"/>
                <a:gd name="T11" fmla="*/ 192 h 192"/>
                <a:gd name="T12" fmla="*/ 128 w 128"/>
                <a:gd name="T13" fmla="*/ 182 h 192"/>
                <a:gd name="T14" fmla="*/ 128 w 128"/>
                <a:gd name="T15" fmla="*/ 10 h 192"/>
                <a:gd name="T16" fmla="*/ 118 w 128"/>
                <a:gd name="T17" fmla="*/ 0 h 192"/>
                <a:gd name="T18" fmla="*/ 116 w 128"/>
                <a:gd name="T19" fmla="*/ 180 h 192"/>
                <a:gd name="T20" fmla="*/ 12 w 128"/>
                <a:gd name="T21" fmla="*/ 180 h 192"/>
                <a:gd name="T22" fmla="*/ 12 w 128"/>
                <a:gd name="T23" fmla="*/ 12 h 192"/>
                <a:gd name="T24" fmla="*/ 116 w 128"/>
                <a:gd name="T25" fmla="*/ 12 h 192"/>
                <a:gd name="T26" fmla="*/ 116 w 128"/>
                <a:gd name="T27" fmla="*/ 180 h 192"/>
                <a:gd name="T28" fmla="*/ 42 w 128"/>
                <a:gd name="T29" fmla="*/ 28 h 192"/>
                <a:gd name="T30" fmla="*/ 86 w 128"/>
                <a:gd name="T31" fmla="*/ 28 h 192"/>
                <a:gd name="T32" fmla="*/ 88 w 128"/>
                <a:gd name="T33" fmla="*/ 25 h 192"/>
                <a:gd name="T34" fmla="*/ 88 w 128"/>
                <a:gd name="T35" fmla="*/ 23 h 192"/>
                <a:gd name="T36" fmla="*/ 86 w 128"/>
                <a:gd name="T37" fmla="*/ 20 h 192"/>
                <a:gd name="T38" fmla="*/ 42 w 128"/>
                <a:gd name="T39" fmla="*/ 20 h 192"/>
                <a:gd name="T40" fmla="*/ 40 w 128"/>
                <a:gd name="T41" fmla="*/ 23 h 192"/>
                <a:gd name="T42" fmla="*/ 40 w 128"/>
                <a:gd name="T43" fmla="*/ 25 h 192"/>
                <a:gd name="T44" fmla="*/ 42 w 128"/>
                <a:gd name="T45" fmla="*/ 28 h 192"/>
                <a:gd name="T46" fmla="*/ 64 w 128"/>
                <a:gd name="T47" fmla="*/ 160 h 192"/>
                <a:gd name="T48" fmla="*/ 56 w 128"/>
                <a:gd name="T49" fmla="*/ 168 h 192"/>
                <a:gd name="T50" fmla="*/ 64 w 128"/>
                <a:gd name="T51" fmla="*/ 176 h 192"/>
                <a:gd name="T52" fmla="*/ 72 w 128"/>
                <a:gd name="T53" fmla="*/ 168 h 192"/>
                <a:gd name="T54" fmla="*/ 64 w 128"/>
                <a:gd name="T55" fmla="*/ 160 h 192"/>
                <a:gd name="T56" fmla="*/ 23 w 128"/>
                <a:gd name="T57" fmla="*/ 152 h 192"/>
                <a:gd name="T58" fmla="*/ 105 w 128"/>
                <a:gd name="T59" fmla="*/ 152 h 192"/>
                <a:gd name="T60" fmla="*/ 108 w 128"/>
                <a:gd name="T61" fmla="*/ 149 h 192"/>
                <a:gd name="T62" fmla="*/ 108 w 128"/>
                <a:gd name="T63" fmla="*/ 39 h 192"/>
                <a:gd name="T64" fmla="*/ 105 w 128"/>
                <a:gd name="T65" fmla="*/ 36 h 192"/>
                <a:gd name="T66" fmla="*/ 23 w 128"/>
                <a:gd name="T67" fmla="*/ 36 h 192"/>
                <a:gd name="T68" fmla="*/ 20 w 128"/>
                <a:gd name="T69" fmla="*/ 39 h 192"/>
                <a:gd name="T70" fmla="*/ 20 w 128"/>
                <a:gd name="T71" fmla="*/ 149 h 192"/>
                <a:gd name="T72" fmla="*/ 23 w 128"/>
                <a:gd name="T73" fmla="*/ 152 h 192"/>
                <a:gd name="T74" fmla="*/ 32 w 128"/>
                <a:gd name="T75" fmla="*/ 48 h 192"/>
                <a:gd name="T76" fmla="*/ 96 w 128"/>
                <a:gd name="T77" fmla="*/ 48 h 192"/>
                <a:gd name="T78" fmla="*/ 96 w 128"/>
                <a:gd name="T79" fmla="*/ 140 h 192"/>
                <a:gd name="T80" fmla="*/ 32 w 128"/>
                <a:gd name="T81" fmla="*/ 140 h 192"/>
                <a:gd name="T82" fmla="*/ 32 w 128"/>
                <a:gd name="T83" fmla="*/ 4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8" h="192">
                  <a:moveTo>
                    <a:pt x="11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8"/>
                    <a:pt x="4" y="192"/>
                    <a:pt x="10" y="192"/>
                  </a:cubicBezTo>
                  <a:cubicBezTo>
                    <a:pt x="118" y="192"/>
                    <a:pt x="118" y="192"/>
                    <a:pt x="118" y="192"/>
                  </a:cubicBezTo>
                  <a:cubicBezTo>
                    <a:pt x="124" y="192"/>
                    <a:pt x="128" y="188"/>
                    <a:pt x="128" y="182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28" y="4"/>
                    <a:pt x="124" y="0"/>
                    <a:pt x="118" y="0"/>
                  </a:cubicBezTo>
                  <a:close/>
                  <a:moveTo>
                    <a:pt x="116" y="180"/>
                  </a:moveTo>
                  <a:cubicBezTo>
                    <a:pt x="12" y="180"/>
                    <a:pt x="12" y="180"/>
                    <a:pt x="12" y="18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16" y="12"/>
                    <a:pt x="116" y="12"/>
                    <a:pt x="116" y="12"/>
                  </a:cubicBezTo>
                  <a:lnTo>
                    <a:pt x="116" y="180"/>
                  </a:lnTo>
                  <a:close/>
                  <a:moveTo>
                    <a:pt x="42" y="28"/>
                  </a:moveTo>
                  <a:cubicBezTo>
                    <a:pt x="86" y="28"/>
                    <a:pt x="86" y="28"/>
                    <a:pt x="86" y="28"/>
                  </a:cubicBezTo>
                  <a:cubicBezTo>
                    <a:pt x="87" y="28"/>
                    <a:pt x="88" y="27"/>
                    <a:pt x="88" y="25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88" y="21"/>
                    <a:pt x="87" y="20"/>
                    <a:pt x="86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1" y="20"/>
                    <a:pt x="40" y="21"/>
                    <a:pt x="40" y="23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7"/>
                    <a:pt x="41" y="28"/>
                    <a:pt x="42" y="28"/>
                  </a:cubicBezTo>
                  <a:close/>
                  <a:moveTo>
                    <a:pt x="64" y="160"/>
                  </a:moveTo>
                  <a:cubicBezTo>
                    <a:pt x="60" y="160"/>
                    <a:pt x="56" y="164"/>
                    <a:pt x="56" y="168"/>
                  </a:cubicBezTo>
                  <a:cubicBezTo>
                    <a:pt x="56" y="173"/>
                    <a:pt x="60" y="176"/>
                    <a:pt x="64" y="176"/>
                  </a:cubicBezTo>
                  <a:cubicBezTo>
                    <a:pt x="68" y="176"/>
                    <a:pt x="72" y="173"/>
                    <a:pt x="72" y="168"/>
                  </a:cubicBezTo>
                  <a:cubicBezTo>
                    <a:pt x="72" y="164"/>
                    <a:pt x="68" y="160"/>
                    <a:pt x="64" y="160"/>
                  </a:cubicBezTo>
                  <a:close/>
                  <a:moveTo>
                    <a:pt x="23" y="152"/>
                  </a:moveTo>
                  <a:cubicBezTo>
                    <a:pt x="105" y="152"/>
                    <a:pt x="105" y="152"/>
                    <a:pt x="105" y="152"/>
                  </a:cubicBezTo>
                  <a:cubicBezTo>
                    <a:pt x="106" y="152"/>
                    <a:pt x="108" y="151"/>
                    <a:pt x="108" y="14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8"/>
                    <a:pt x="106" y="36"/>
                    <a:pt x="105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2" y="36"/>
                    <a:pt x="20" y="38"/>
                    <a:pt x="20" y="39"/>
                  </a:cubicBezTo>
                  <a:cubicBezTo>
                    <a:pt x="20" y="149"/>
                    <a:pt x="20" y="149"/>
                    <a:pt x="20" y="149"/>
                  </a:cubicBezTo>
                  <a:cubicBezTo>
                    <a:pt x="20" y="151"/>
                    <a:pt x="22" y="152"/>
                    <a:pt x="23" y="152"/>
                  </a:cubicBezTo>
                  <a:close/>
                  <a:moveTo>
                    <a:pt x="32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32" y="140"/>
                    <a:pt x="32" y="140"/>
                    <a:pt x="32" y="140"/>
                  </a:cubicBezTo>
                  <a:lnTo>
                    <a:pt x="32" y="48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DB1B5E82-34EB-41C8-A0EF-533671A08287}"/>
                </a:ext>
              </a:extLst>
            </p:cNvPr>
            <p:cNvSpPr>
              <a:spLocks noChangeAspect="1" noEditPoints="1"/>
            </p:cNvSpPr>
            <p:nvPr>
              <p:custDataLst>
                <p:tags r:id="rId13"/>
              </p:custDataLst>
            </p:nvPr>
          </p:nvSpPr>
          <p:spPr bwMode="auto">
            <a:xfrm>
              <a:off x="3012677" y="3025978"/>
              <a:ext cx="200302" cy="300784"/>
            </a:xfrm>
            <a:custGeom>
              <a:avLst/>
              <a:gdLst>
                <a:gd name="T0" fmla="*/ 118 w 128"/>
                <a:gd name="T1" fmla="*/ 0 h 192"/>
                <a:gd name="T2" fmla="*/ 10 w 128"/>
                <a:gd name="T3" fmla="*/ 0 h 192"/>
                <a:gd name="T4" fmla="*/ 0 w 128"/>
                <a:gd name="T5" fmla="*/ 10 h 192"/>
                <a:gd name="T6" fmla="*/ 0 w 128"/>
                <a:gd name="T7" fmla="*/ 182 h 192"/>
                <a:gd name="T8" fmla="*/ 10 w 128"/>
                <a:gd name="T9" fmla="*/ 192 h 192"/>
                <a:gd name="T10" fmla="*/ 118 w 128"/>
                <a:gd name="T11" fmla="*/ 192 h 192"/>
                <a:gd name="T12" fmla="*/ 128 w 128"/>
                <a:gd name="T13" fmla="*/ 182 h 192"/>
                <a:gd name="T14" fmla="*/ 128 w 128"/>
                <a:gd name="T15" fmla="*/ 10 h 192"/>
                <a:gd name="T16" fmla="*/ 118 w 128"/>
                <a:gd name="T17" fmla="*/ 0 h 192"/>
                <a:gd name="T18" fmla="*/ 116 w 128"/>
                <a:gd name="T19" fmla="*/ 180 h 192"/>
                <a:gd name="T20" fmla="*/ 12 w 128"/>
                <a:gd name="T21" fmla="*/ 180 h 192"/>
                <a:gd name="T22" fmla="*/ 12 w 128"/>
                <a:gd name="T23" fmla="*/ 12 h 192"/>
                <a:gd name="T24" fmla="*/ 116 w 128"/>
                <a:gd name="T25" fmla="*/ 12 h 192"/>
                <a:gd name="T26" fmla="*/ 116 w 128"/>
                <a:gd name="T27" fmla="*/ 180 h 192"/>
                <a:gd name="T28" fmla="*/ 42 w 128"/>
                <a:gd name="T29" fmla="*/ 28 h 192"/>
                <a:gd name="T30" fmla="*/ 86 w 128"/>
                <a:gd name="T31" fmla="*/ 28 h 192"/>
                <a:gd name="T32" fmla="*/ 88 w 128"/>
                <a:gd name="T33" fmla="*/ 25 h 192"/>
                <a:gd name="T34" fmla="*/ 88 w 128"/>
                <a:gd name="T35" fmla="*/ 23 h 192"/>
                <a:gd name="T36" fmla="*/ 86 w 128"/>
                <a:gd name="T37" fmla="*/ 20 h 192"/>
                <a:gd name="T38" fmla="*/ 42 w 128"/>
                <a:gd name="T39" fmla="*/ 20 h 192"/>
                <a:gd name="T40" fmla="*/ 40 w 128"/>
                <a:gd name="T41" fmla="*/ 23 h 192"/>
                <a:gd name="T42" fmla="*/ 40 w 128"/>
                <a:gd name="T43" fmla="*/ 25 h 192"/>
                <a:gd name="T44" fmla="*/ 42 w 128"/>
                <a:gd name="T45" fmla="*/ 28 h 192"/>
                <a:gd name="T46" fmla="*/ 64 w 128"/>
                <a:gd name="T47" fmla="*/ 160 h 192"/>
                <a:gd name="T48" fmla="*/ 56 w 128"/>
                <a:gd name="T49" fmla="*/ 168 h 192"/>
                <a:gd name="T50" fmla="*/ 64 w 128"/>
                <a:gd name="T51" fmla="*/ 176 h 192"/>
                <a:gd name="T52" fmla="*/ 72 w 128"/>
                <a:gd name="T53" fmla="*/ 168 h 192"/>
                <a:gd name="T54" fmla="*/ 64 w 128"/>
                <a:gd name="T55" fmla="*/ 160 h 192"/>
                <a:gd name="T56" fmla="*/ 23 w 128"/>
                <a:gd name="T57" fmla="*/ 152 h 192"/>
                <a:gd name="T58" fmla="*/ 105 w 128"/>
                <a:gd name="T59" fmla="*/ 152 h 192"/>
                <a:gd name="T60" fmla="*/ 108 w 128"/>
                <a:gd name="T61" fmla="*/ 149 h 192"/>
                <a:gd name="T62" fmla="*/ 108 w 128"/>
                <a:gd name="T63" fmla="*/ 39 h 192"/>
                <a:gd name="T64" fmla="*/ 105 w 128"/>
                <a:gd name="T65" fmla="*/ 36 h 192"/>
                <a:gd name="T66" fmla="*/ 23 w 128"/>
                <a:gd name="T67" fmla="*/ 36 h 192"/>
                <a:gd name="T68" fmla="*/ 20 w 128"/>
                <a:gd name="T69" fmla="*/ 39 h 192"/>
                <a:gd name="T70" fmla="*/ 20 w 128"/>
                <a:gd name="T71" fmla="*/ 149 h 192"/>
                <a:gd name="T72" fmla="*/ 23 w 128"/>
                <a:gd name="T73" fmla="*/ 152 h 192"/>
                <a:gd name="T74" fmla="*/ 32 w 128"/>
                <a:gd name="T75" fmla="*/ 48 h 192"/>
                <a:gd name="T76" fmla="*/ 96 w 128"/>
                <a:gd name="T77" fmla="*/ 48 h 192"/>
                <a:gd name="T78" fmla="*/ 96 w 128"/>
                <a:gd name="T79" fmla="*/ 140 h 192"/>
                <a:gd name="T80" fmla="*/ 32 w 128"/>
                <a:gd name="T81" fmla="*/ 140 h 192"/>
                <a:gd name="T82" fmla="*/ 32 w 128"/>
                <a:gd name="T83" fmla="*/ 4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8" h="192">
                  <a:moveTo>
                    <a:pt x="11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8"/>
                    <a:pt x="4" y="192"/>
                    <a:pt x="10" y="192"/>
                  </a:cubicBezTo>
                  <a:cubicBezTo>
                    <a:pt x="118" y="192"/>
                    <a:pt x="118" y="192"/>
                    <a:pt x="118" y="192"/>
                  </a:cubicBezTo>
                  <a:cubicBezTo>
                    <a:pt x="124" y="192"/>
                    <a:pt x="128" y="188"/>
                    <a:pt x="128" y="182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28" y="4"/>
                    <a:pt x="124" y="0"/>
                    <a:pt x="118" y="0"/>
                  </a:cubicBezTo>
                  <a:close/>
                  <a:moveTo>
                    <a:pt x="116" y="180"/>
                  </a:moveTo>
                  <a:cubicBezTo>
                    <a:pt x="12" y="180"/>
                    <a:pt x="12" y="180"/>
                    <a:pt x="12" y="18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16" y="12"/>
                    <a:pt x="116" y="12"/>
                    <a:pt x="116" y="12"/>
                  </a:cubicBezTo>
                  <a:lnTo>
                    <a:pt x="116" y="180"/>
                  </a:lnTo>
                  <a:close/>
                  <a:moveTo>
                    <a:pt x="42" y="28"/>
                  </a:moveTo>
                  <a:cubicBezTo>
                    <a:pt x="86" y="28"/>
                    <a:pt x="86" y="28"/>
                    <a:pt x="86" y="28"/>
                  </a:cubicBezTo>
                  <a:cubicBezTo>
                    <a:pt x="87" y="28"/>
                    <a:pt x="88" y="27"/>
                    <a:pt x="88" y="25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88" y="21"/>
                    <a:pt x="87" y="20"/>
                    <a:pt x="86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1" y="20"/>
                    <a:pt x="40" y="21"/>
                    <a:pt x="40" y="23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7"/>
                    <a:pt x="41" y="28"/>
                    <a:pt x="42" y="28"/>
                  </a:cubicBezTo>
                  <a:close/>
                  <a:moveTo>
                    <a:pt x="64" y="160"/>
                  </a:moveTo>
                  <a:cubicBezTo>
                    <a:pt x="60" y="160"/>
                    <a:pt x="56" y="164"/>
                    <a:pt x="56" y="168"/>
                  </a:cubicBezTo>
                  <a:cubicBezTo>
                    <a:pt x="56" y="173"/>
                    <a:pt x="60" y="176"/>
                    <a:pt x="64" y="176"/>
                  </a:cubicBezTo>
                  <a:cubicBezTo>
                    <a:pt x="68" y="176"/>
                    <a:pt x="72" y="173"/>
                    <a:pt x="72" y="168"/>
                  </a:cubicBezTo>
                  <a:cubicBezTo>
                    <a:pt x="72" y="164"/>
                    <a:pt x="68" y="160"/>
                    <a:pt x="64" y="160"/>
                  </a:cubicBezTo>
                  <a:close/>
                  <a:moveTo>
                    <a:pt x="23" y="152"/>
                  </a:moveTo>
                  <a:cubicBezTo>
                    <a:pt x="105" y="152"/>
                    <a:pt x="105" y="152"/>
                    <a:pt x="105" y="152"/>
                  </a:cubicBezTo>
                  <a:cubicBezTo>
                    <a:pt x="106" y="152"/>
                    <a:pt x="108" y="151"/>
                    <a:pt x="108" y="14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8"/>
                    <a:pt x="106" y="36"/>
                    <a:pt x="105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2" y="36"/>
                    <a:pt x="20" y="38"/>
                    <a:pt x="20" y="39"/>
                  </a:cubicBezTo>
                  <a:cubicBezTo>
                    <a:pt x="20" y="149"/>
                    <a:pt x="20" y="149"/>
                    <a:pt x="20" y="149"/>
                  </a:cubicBezTo>
                  <a:cubicBezTo>
                    <a:pt x="20" y="151"/>
                    <a:pt x="22" y="152"/>
                    <a:pt x="23" y="152"/>
                  </a:cubicBezTo>
                  <a:close/>
                  <a:moveTo>
                    <a:pt x="32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32" y="140"/>
                    <a:pt x="32" y="140"/>
                    <a:pt x="32" y="140"/>
                  </a:cubicBezTo>
                  <a:lnTo>
                    <a:pt x="32" y="48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pic>
          <p:nvPicPr>
            <p:cNvPr id="63" name="Grafik 62">
              <a:extLst>
                <a:ext uri="{FF2B5EF4-FFF2-40B4-BE49-F238E27FC236}">
                  <a16:creationId xmlns:a16="http://schemas.microsoft.com/office/drawing/2014/main" id="{ED586D5B-2F27-4DC1-A332-E7ED03755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p:blipFill>
          <p:spPr>
            <a:xfrm>
              <a:off x="3781941" y="2783159"/>
              <a:ext cx="497055" cy="583946"/>
            </a:xfrm>
            <a:prstGeom prst="rect">
              <a:avLst/>
            </a:prstGeom>
          </p:spPr>
        </p:pic>
      </p:grpSp>
      <p:sp>
        <p:nvSpPr>
          <p:cNvPr id="33" name="Textfeld 32">
            <a:extLst>
              <a:ext uri="{FF2B5EF4-FFF2-40B4-BE49-F238E27FC236}">
                <a16:creationId xmlns:a16="http://schemas.microsoft.com/office/drawing/2014/main" id="{B0782EC3-43A3-486A-A43F-63A53027FEC9}"/>
              </a:ext>
            </a:extLst>
          </p:cNvPr>
          <p:cNvSpPr txBox="1"/>
          <p:nvPr/>
        </p:nvSpPr>
        <p:spPr>
          <a:xfrm>
            <a:off x="10706100" y="115888"/>
            <a:ext cx="1295400" cy="64611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2000" b="0" dirty="0" err="1">
                <a:solidFill>
                  <a:schemeClr val="bg1"/>
                </a:solidFill>
                <a:latin typeface="+mn-lt"/>
              </a:rPr>
              <a:t>Lecture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6153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96F45E31-33FF-4E08-B20C-BA04DE132CF8}"/>
              </a:ext>
            </a:extLst>
          </p:cNvPr>
          <p:cNvSpPr/>
          <p:nvPr/>
        </p:nvSpPr>
        <p:spPr bwMode="auto">
          <a:xfrm>
            <a:off x="381000" y="1273098"/>
            <a:ext cx="5715000" cy="185110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AD7D88-7DB2-4D5B-931F-AC92ACCBA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Chapter 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E244C1-9E59-43E4-A58A-D96A5DA75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14400"/>
            <a:ext cx="6019800" cy="5441950"/>
          </a:xfrm>
        </p:spPr>
        <p:txBody>
          <a:bodyPr>
            <a:normAutofit/>
          </a:bodyPr>
          <a:lstStyle/>
          <a:p>
            <a:pPr marL="0" indent="0" defTabSz="268288">
              <a:buFont typeface="Wingdings 3" pitchFamily="18" charset="2"/>
              <a:buNone/>
            </a:pPr>
            <a:r>
              <a:rPr lang="en-US" sz="1800" b="1" kern="0" noProof="0" dirty="0">
                <a:solidFill>
                  <a:schemeClr val="accent5"/>
                </a:solidFill>
              </a:rPr>
              <a:t>4 	Analysis of Markovian Systems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noProof="0" dirty="0"/>
              <a:t>	4.1 Loss System M/M/n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noProof="0" dirty="0"/>
              <a:t>		4.1.1 Model Structure and Parameters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noProof="0" dirty="0"/>
              <a:t>		4.1.2 State Process and State Probabilities 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noProof="0" dirty="0"/>
              <a:t>		4.1.3 Other System Characteristics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noProof="0" dirty="0"/>
              <a:t>		4.1.4 Generalization to Loss System M/GI/n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noProof="0" dirty="0"/>
              <a:t>		4.1.5 Modeling Examples and Applications</a:t>
            </a:r>
          </a:p>
          <a:p>
            <a:pPr marL="0" indent="0" defTabSz="268288">
              <a:buFont typeface="Wingdings 3" pitchFamily="18" charset="2"/>
              <a:buNone/>
            </a:pPr>
            <a:endParaRPr lang="en-US" sz="1600" b="0" kern="0" noProof="0" dirty="0"/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noProof="0" dirty="0"/>
              <a:t>	4.2 Delay System M/M/n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noProof="0" dirty="0"/>
              <a:t>		4.2.1 Model Structure and Parameters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noProof="0" dirty="0"/>
              <a:t>		4.2.2 State Process and State Probabilities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noProof="0" dirty="0"/>
              <a:t>		4.2.3 Other System Characteristics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noProof="0" dirty="0"/>
              <a:t>		4.2.4 Delay Distribution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noProof="0" dirty="0"/>
              <a:t>		4.2.5 Example: Single Server Delay System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C8EAEF-4811-4435-A845-96024A075B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177FE94-D9F7-4637-AB61-979750C6F81A}"/>
              </a:ext>
            </a:extLst>
          </p:cNvPr>
          <p:cNvSpPr txBox="1">
            <a:spLocks/>
          </p:cNvSpPr>
          <p:nvPr/>
        </p:nvSpPr>
        <p:spPr>
          <a:xfrm>
            <a:off x="6248400" y="914400"/>
            <a:ext cx="5867400" cy="5105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80000"/>
              <a:buFont typeface="Wingdings 3" pitchFamily="18" charset="2"/>
              <a:buChar char="u"/>
              <a:defRPr lang="en-GB" sz="2400">
                <a:solidFill>
                  <a:srgbClr val="4D4D4D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100000"/>
              <a:buFont typeface="Wingdings" pitchFamily="2" charset="2"/>
              <a:buChar char="§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–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•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 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 defTabSz="268288">
              <a:buFont typeface="Wingdings 3" pitchFamily="18" charset="2"/>
              <a:buNone/>
            </a:pPr>
            <a:endParaRPr lang="en-US" sz="1800" b="0" kern="0" dirty="0"/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4.3 Loss System with Finite Number of Sources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	4.3.1 Model Structure and Parameters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	4.3.2 State Process and State Probabilities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	4.3.3 Example: Mobile Cell with Finite Number of Sources</a:t>
            </a:r>
          </a:p>
          <a:p>
            <a:pPr marL="0" indent="0" defTabSz="268288">
              <a:buFont typeface="Wingdings 3" pitchFamily="18" charset="2"/>
              <a:buNone/>
            </a:pPr>
            <a:endParaRPr lang="en-US" sz="1600" b="0" kern="0" dirty="0"/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4.4 Customer Retrial Model with Finite Number of Sources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	4.4.1 Model Structure and Parameters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	4.4.2 Recursive Analysis Algorithm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	4.4.3 Calculation of Traffic Flows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	4.4.4 Example: Mobile Cell with Customer Retrials</a:t>
            </a:r>
          </a:p>
          <a:p>
            <a:pPr marL="0" indent="0" defTabSz="268288">
              <a:buFont typeface="Wingdings 3" pitchFamily="18" charset="2"/>
              <a:buNone/>
            </a:pPr>
            <a:endParaRPr lang="en-US" sz="1600" b="0" kern="0" dirty="0"/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4.5 Processor Sharing Model M/M/1-PS</a:t>
            </a:r>
          </a:p>
          <a:p>
            <a:pPr marL="0" indent="0" defTabSz="268288">
              <a:buFont typeface="Wingdings 3" pitchFamily="18" charset="2"/>
              <a:buNone/>
            </a:pPr>
            <a:endParaRPr lang="en-US" sz="1400" b="0" kern="0" dirty="0"/>
          </a:p>
        </p:txBody>
      </p:sp>
    </p:spTree>
    <p:extLst>
      <p:ext uri="{BB962C8B-B14F-4D97-AF65-F5344CB8AC3E}">
        <p14:creationId xmlns:p14="http://schemas.microsoft.com/office/powerpoint/2010/main" val="619907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97FE038-CB50-4975-9297-DF1142258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44908A-6020-4CC4-87EE-0D87BE88E3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1C08F-DA7B-4D3A-9F5C-B6742590B8E3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007D3B-5E96-4056-BF1E-CDC6A0104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Model Structure and Parameters</a:t>
            </a:r>
          </a:p>
        </p:txBody>
      </p:sp>
    </p:spTree>
    <p:extLst>
      <p:ext uri="{BB962C8B-B14F-4D97-AF65-F5344CB8AC3E}">
        <p14:creationId xmlns:p14="http://schemas.microsoft.com/office/powerpoint/2010/main" val="596626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D63DBE0-458D-4150-B571-3F2DDE859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System M/M/n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A8A775A1-E410-478D-AC2B-6E29C8FFA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2974975"/>
                <a:ext cx="11582400" cy="312102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Interarrival time A with arrival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Service time B with service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Offered traffic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dirty="0"/>
                  <a:t>  in pseudo-unit Erlang [</a:t>
                </a:r>
                <a:r>
                  <a:rPr lang="en-US" dirty="0" err="1"/>
                  <a:t>Erl</a:t>
                </a:r>
                <a:r>
                  <a:rPr lang="en-US" dirty="0"/>
                  <a:t>]</a:t>
                </a:r>
              </a:p>
              <a:p>
                <a:endParaRPr lang="en-US" dirty="0"/>
              </a:p>
              <a:p>
                <a:r>
                  <a:rPr lang="en-US" dirty="0"/>
                  <a:t>Pure loss or blocking operation mode </a:t>
                </a:r>
              </a:p>
              <a:p>
                <a:pPr lvl="1"/>
                <a:r>
                  <a:rPr lang="en-US" dirty="0"/>
                  <a:t>arriving customer finding all servers occupied upon arrival will be blocked </a:t>
                </a:r>
              </a:p>
              <a:p>
                <a:pPr lvl="1"/>
                <a:r>
                  <a:rPr lang="en-US" dirty="0"/>
                  <a:t>blocked customers  leave system: no further impact on the system state process</a:t>
                </a:r>
              </a:p>
            </p:txBody>
          </p:sp>
        </mc:Choice>
        <mc:Fallback xmlns="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A8A775A1-E410-478D-AC2B-6E29C8FFA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2974975"/>
                <a:ext cx="11582400" cy="3121026"/>
              </a:xfrm>
              <a:blipFill>
                <a:blip r:embed="rId3"/>
                <a:stretch>
                  <a:fillRect l="-211" t="-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59F1753-791A-4FD1-9116-37A3FF86B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5377B8A-A66E-45CC-9E93-EFF1F33C0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3291" y="609600"/>
            <a:ext cx="6845417" cy="2181138"/>
          </a:xfrm>
          <a:prstGeom prst="rect">
            <a:avLst/>
          </a:prstGeom>
        </p:spPr>
      </p:pic>
      <p:graphicFrame>
        <p:nvGraphicFramePr>
          <p:cNvPr id="15" name="Objekt 14">
            <a:extLst>
              <a:ext uri="{FF2B5EF4-FFF2-40B4-BE49-F238E27FC236}">
                <a16:creationId xmlns:a16="http://schemas.microsoft.com/office/drawing/2014/main" id="{485C00B2-D7DA-408A-B60B-925E4CB071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6485587"/>
              </p:ext>
            </p:extLst>
          </p:nvPr>
        </p:nvGraphicFramePr>
        <p:xfrm>
          <a:off x="6858000" y="2895600"/>
          <a:ext cx="4303713" cy="124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1" name="Equation" r:id="rId5" imgW="4111816" imgH="1191866" progId="Equation.DSMT4">
                  <p:embed/>
                </p:oleObj>
              </mc:Choice>
              <mc:Fallback>
                <p:oleObj name="Equation" r:id="rId5" imgW="4111816" imgH="119186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58000" y="2895600"/>
                        <a:ext cx="4303713" cy="1247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2579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A81328B-BE00-49E4-907F-CC5D09218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Erlang formula for loss systems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44908A-6020-4CC4-87EE-0D87BE88E3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1C08F-DA7B-4D3A-9F5C-B6742590B8E3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007D3B-5E96-4056-BF1E-CDC6A0104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State Process and State Probabilities</a:t>
            </a:r>
          </a:p>
        </p:txBody>
      </p:sp>
    </p:spTree>
    <p:extLst>
      <p:ext uri="{BB962C8B-B14F-4D97-AF65-F5344CB8AC3E}">
        <p14:creationId xmlns:p14="http://schemas.microsoft.com/office/powerpoint/2010/main" val="1147937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B4BDE-27EA-41FE-AF37-B0EA0B7D4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Process of M/M/n Loss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E7A105B-0D94-4560-954F-D6253E0E4C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	   number of customers or</a:t>
                </a:r>
                <a:br>
                  <a:rPr lang="en-US" dirty="0"/>
                </a:br>
                <a:r>
                  <a:rPr lang="en-US" dirty="0"/>
                  <a:t>busy servers in system at time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Stationary system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sz="2000" b="0" dirty="0">
                    <a:solidFill>
                      <a:srgbClr val="4D4D4D"/>
                    </a:solidFill>
                  </a:rPr>
                  <a:t>Steady-state probabilities </a:t>
                </a:r>
                <a:br>
                  <a:rPr lang="en-US" sz="2000" b="0" dirty="0">
                    <a:solidFill>
                      <a:srgbClr val="4D4D4D"/>
                    </a:solidFill>
                  </a:rPr>
                </a:br>
                <a:r>
                  <a:rPr lang="en-US" sz="2000" b="0" dirty="0">
                    <a:solidFill>
                      <a:srgbClr val="4D4D4D"/>
                    </a:solidFill>
                  </a:rPr>
                  <a:t>(in statistical equilibrium)</a:t>
                </a:r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E7A105B-0D94-4560-954F-D6253E0E4C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9FFB33B-C414-4515-B16D-1256DB4C2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416DD8-3E67-4008-B549-388F61573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461" y="692092"/>
            <a:ext cx="7818539" cy="4337108"/>
          </a:xfrm>
          <a:prstGeom prst="rect">
            <a:avLst/>
          </a:prstGeom>
        </p:spPr>
      </p:pic>
      <p:sp>
        <p:nvSpPr>
          <p:cNvPr id="9" name="Text Box 39">
            <a:extLst>
              <a:ext uri="{FF2B5EF4-FFF2-40B4-BE49-F238E27FC236}">
                <a16:creationId xmlns:a16="http://schemas.microsoft.com/office/drawing/2014/main" id="{BD101FA4-2A1D-4E9A-A6FB-D1AFCA258A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112" y="3886200"/>
            <a:ext cx="3348038" cy="446084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 type="none" w="sm" len="sm"/>
            <a:tailEnd type="none" w="sm" len="med"/>
          </a:ln>
        </p:spPr>
        <p:txBody>
          <a:bodyPr>
            <a:spAutoFit/>
          </a:bodyPr>
          <a:lstStyle/>
          <a:p>
            <a:pPr>
              <a:lnSpc>
                <a:spcPct val="140000"/>
              </a:lnSpc>
              <a:spcBef>
                <a:spcPct val="50000"/>
              </a:spcBef>
              <a:buClr>
                <a:schemeClr val="accent2"/>
              </a:buClr>
              <a:buFont typeface="Wingdings 3" pitchFamily="18" charset="2"/>
              <a:buNone/>
            </a:pPr>
            <a:r>
              <a:rPr lang="en-US" sz="1800" b="0" dirty="0">
                <a:latin typeface="Book Antiqua" pitchFamily="18" charset="0"/>
              </a:rPr>
              <a:t>x(</a:t>
            </a:r>
            <a:r>
              <a:rPr lang="en-US" sz="1800" b="0" dirty="0" err="1">
                <a:latin typeface="Book Antiqua" pitchFamily="18" charset="0"/>
              </a:rPr>
              <a:t>i</a:t>
            </a:r>
            <a:r>
              <a:rPr lang="en-US" sz="1800" b="0" dirty="0">
                <a:latin typeface="Book Antiqua" pitchFamily="18" charset="0"/>
              </a:rPr>
              <a:t>)  =  P(X=</a:t>
            </a:r>
            <a:r>
              <a:rPr lang="en-US" sz="1800" b="0" dirty="0" err="1">
                <a:latin typeface="Book Antiqua" pitchFamily="18" charset="0"/>
              </a:rPr>
              <a:t>i</a:t>
            </a:r>
            <a:r>
              <a:rPr lang="en-US" sz="1800" b="0" dirty="0">
                <a:latin typeface="Book Antiqua" pitchFamily="18" charset="0"/>
              </a:rPr>
              <a:t>)    , </a:t>
            </a:r>
            <a:r>
              <a:rPr lang="en-US" sz="1800" b="0" dirty="0" err="1">
                <a:latin typeface="Book Antiqua" pitchFamily="18" charset="0"/>
              </a:rPr>
              <a:t>i</a:t>
            </a:r>
            <a:r>
              <a:rPr lang="en-US" sz="1800" b="0" dirty="0">
                <a:latin typeface="Book Antiqua" pitchFamily="18" charset="0"/>
              </a:rPr>
              <a:t>=0,1, ...</a:t>
            </a:r>
          </a:p>
        </p:txBody>
      </p:sp>
    </p:spTree>
    <p:extLst>
      <p:ext uri="{BB962C8B-B14F-4D97-AF65-F5344CB8AC3E}">
        <p14:creationId xmlns:p14="http://schemas.microsoft.com/office/powerpoint/2010/main" val="420561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F7A0B7-01B7-458C-BB2E-099A140E0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 Transition Diagram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4840455-C262-401F-9472-E9B382F0BE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Inhaltsplatzhalter 12">
                <a:extLst>
                  <a:ext uri="{FF2B5EF4-FFF2-40B4-BE49-F238E27FC236}">
                    <a16:creationId xmlns:a16="http://schemas.microsoft.com/office/drawing/2014/main" id="{D8A9908A-F764-4024-A407-16F5B1FF15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3864440"/>
                <a:ext cx="10668000" cy="2155359"/>
              </a:xfrm>
            </p:spPr>
            <p:txBody>
              <a:bodyPr/>
              <a:lstStyle/>
              <a:p>
                <a:pPr>
                  <a:spcBef>
                    <a:spcPct val="0"/>
                  </a:spcBef>
                </a:pPr>
                <a:r>
                  <a:rPr lang="en-US" sz="2000" b="0" kern="0">
                    <a:latin typeface="Segoe UI" panose="020B0502040204020203" pitchFamily="34" charset="0"/>
                    <a:cs typeface="Segoe UI" panose="020B0502040204020203" pitchFamily="34" charset="0"/>
                  </a:rPr>
                  <a:t>Customer arrival: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ker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  <m:r>
                          <a:rPr lang="en-US" sz="2000" b="0" i="1" ker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= </m:t>
                        </m:r>
                        <m:r>
                          <a:rPr lang="en-US" sz="2000" b="0" i="1" ker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sz="2000" b="0" i="1" ker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	</m:t>
                    </m:r>
                  </m:oMath>
                </a14:m>
                <a:r>
                  <a:rPr lang="en-US" sz="2000" b="0" kern="0">
                    <a:latin typeface="Segoe UI" panose="020B0502040204020203" pitchFamily="34" charset="0"/>
                    <a:cs typeface="Segoe UI" panose="020B0502040204020203" pitchFamily="34" charset="0"/>
                  </a:rPr>
                  <a:t>with rate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𝜆</m:t>
                    </m:r>
                  </m:oMath>
                </a14:m>
                <a:endParaRPr lang="en-US" sz="2000" b="0" kern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>
                  <a:spcBef>
                    <a:spcPct val="0"/>
                  </a:spcBef>
                </a:pPr>
                <a:r>
                  <a:rPr lang="en-US"/>
                  <a:t>if arriving customer is accepted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/>
                  <a:t>)</a:t>
                </a:r>
              </a:p>
              <a:p>
                <a:pPr lvl="1">
                  <a:spcBef>
                    <a:spcPct val="0"/>
                  </a:spcBef>
                </a:pPr>
                <a:endParaRPr lang="en-US"/>
              </a:p>
              <a:p>
                <a:pPr>
                  <a:spcBef>
                    <a:spcPct val="0"/>
                  </a:spcBef>
                </a:pPr>
                <a:r>
                  <a:rPr lang="en-US"/>
                  <a:t>Customer departure or service termination: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ker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  <m:r>
                          <a:rPr lang="en-US" sz="2000" b="0" i="1" ker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= </m:t>
                        </m:r>
                        <m:r>
                          <a:rPr lang="en-US" sz="2000" b="0" i="1" ker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sz="2000" b="0" i="1" ker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	</m:t>
                    </m:r>
                  </m:oMath>
                </a14:m>
                <a:r>
                  <a:rPr lang="en-US" sz="2000" b="0" kern="0">
                    <a:latin typeface="Segoe UI" panose="020B0502040204020203" pitchFamily="34" charset="0"/>
                    <a:cs typeface="Segoe UI" panose="020B0502040204020203" pitchFamily="34" charset="0"/>
                  </a:rPr>
                  <a:t>with rate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𝜇</m:t>
                    </m:r>
                  </m:oMath>
                </a14:m>
                <a:endParaRPr lang="en-US"/>
              </a:p>
              <a:p>
                <a:pPr lvl="1">
                  <a:spcBef>
                    <a:spcPct val="0"/>
                  </a:spcBef>
                </a:pPr>
                <a:r>
                  <a:rPr lang="en-US"/>
                  <a:t>service time of one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/>
                  <a:t> customers ends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)</a:t>
                </a:r>
              </a:p>
            </p:txBody>
          </p:sp>
        </mc:Choice>
        <mc:Fallback xmlns="">
          <p:sp>
            <p:nvSpPr>
              <p:cNvPr id="13" name="Inhaltsplatzhalter 12">
                <a:extLst>
                  <a:ext uri="{FF2B5EF4-FFF2-40B4-BE49-F238E27FC236}">
                    <a16:creationId xmlns:a16="http://schemas.microsoft.com/office/drawing/2014/main" id="{D8A9908A-F764-4024-A407-16F5B1FF15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3864440"/>
                <a:ext cx="10668000" cy="2155359"/>
              </a:xfrm>
              <a:blipFill>
                <a:blip r:embed="rId2"/>
                <a:stretch>
                  <a:fillRect l="-229" t="-14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Inhaltsplatzhalter 2">
                <a:extLst>
                  <a:ext uri="{FF2B5EF4-FFF2-40B4-BE49-F238E27FC236}">
                    <a16:creationId xmlns:a16="http://schemas.microsoft.com/office/drawing/2014/main" id="{7EC88575-68F1-4B4B-9468-16DBC2840A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05399" y="2624525"/>
                <a:ext cx="3505201" cy="8963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5"/>
                  </a:buClr>
                  <a:buSzPct val="80000"/>
                  <a:buFont typeface="Wingdings 3" pitchFamily="18" charset="2"/>
                  <a:buChar char="u"/>
                  <a:defRPr lang="en-GB" sz="2000">
                    <a:solidFill>
                      <a:srgbClr val="4D4D4D"/>
                    </a:solidFill>
                    <a:latin typeface="Segoe UI" pitchFamily="34" charset="0"/>
                    <a:ea typeface="+mn-ea"/>
                    <a:cs typeface="Segoe UI" pitchFamily="34" charset="0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5"/>
                  </a:buClr>
                  <a:buSzPct val="100000"/>
                  <a:buFont typeface="Wingdings" pitchFamily="2" charset="2"/>
                  <a:buChar char="§"/>
                  <a:defRPr lang="en-GB" sz="200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5"/>
                  </a:buClr>
                  <a:buChar char="–"/>
                  <a:defRPr lang="en-GB" sz="200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defRPr>
                </a:lvl3pPr>
                <a:lvl4pPr marL="15621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5"/>
                  </a:buClr>
                  <a:buChar char="•"/>
                  <a:defRPr lang="en-GB" sz="200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defRPr>
                </a:lvl4pPr>
                <a:lvl5pPr marL="1981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5"/>
                  </a:buClr>
                  <a:buChar char=" "/>
                  <a:defRPr lang="en-GB" sz="200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defRPr>
                </a:lvl5pPr>
                <a:lvl6pPr marL="2438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6pPr>
                <a:lvl7pPr marL="2895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7pPr>
                <a:lvl8pPr marL="3352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8pPr>
                <a:lvl9pPr marL="3810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pPr marL="0" indent="0">
                  <a:buNone/>
                </a:pPr>
                <a:r>
                  <a:rPr lang="en-US" b="0" kern="0"/>
                  <a:t>(micro) state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b="0" kern="0"/>
                  <a:t> </a:t>
                </a:r>
                <a:br>
                  <a:rPr lang="en-US" b="0" kern="0"/>
                </a:br>
                <a:r>
                  <a:rPr lang="en-US" b="0" kern="0"/>
                  <a:t>customers in the system</a:t>
                </a:r>
              </a:p>
            </p:txBody>
          </p:sp>
        </mc:Choice>
        <mc:Fallback xmlns="">
          <p:sp>
            <p:nvSpPr>
              <p:cNvPr id="14" name="Inhaltsplatzhalter 2">
                <a:extLst>
                  <a:ext uri="{FF2B5EF4-FFF2-40B4-BE49-F238E27FC236}">
                    <a16:creationId xmlns:a16="http://schemas.microsoft.com/office/drawing/2014/main" id="{7EC88575-68F1-4B4B-9468-16DBC2840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399" y="2624525"/>
                <a:ext cx="3505201" cy="896357"/>
              </a:xfrm>
              <a:prstGeom prst="rect">
                <a:avLst/>
              </a:prstGeom>
              <a:blipFill>
                <a:blip r:embed="rId3"/>
                <a:stretch>
                  <a:fillRect l="-1736" t="-3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fik 14">
            <a:extLst>
              <a:ext uri="{FF2B5EF4-FFF2-40B4-BE49-F238E27FC236}">
                <a16:creationId xmlns:a16="http://schemas.microsoft.com/office/drawing/2014/main" id="{882AF613-1A4F-4042-BE45-8EF71B3B3F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771"/>
          <a:stretch/>
        </p:blipFill>
        <p:spPr>
          <a:xfrm>
            <a:off x="152400" y="685800"/>
            <a:ext cx="9630561" cy="1595167"/>
          </a:xfrm>
          <a:prstGeom prst="rect">
            <a:avLst/>
          </a:prstGeom>
        </p:spPr>
      </p:pic>
      <p:sp>
        <p:nvSpPr>
          <p:cNvPr id="16" name="Pfeil: nach unten 15">
            <a:extLst>
              <a:ext uri="{FF2B5EF4-FFF2-40B4-BE49-F238E27FC236}">
                <a16:creationId xmlns:a16="http://schemas.microsoft.com/office/drawing/2014/main" id="{A9660966-508E-4C93-A919-712E8A06EE01}"/>
              </a:ext>
            </a:extLst>
          </p:cNvPr>
          <p:cNvSpPr/>
          <p:nvPr/>
        </p:nvSpPr>
        <p:spPr bwMode="auto">
          <a:xfrm>
            <a:off x="6131312" y="2084620"/>
            <a:ext cx="182880" cy="457200"/>
          </a:xfrm>
          <a:prstGeom prst="downArrow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0147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F7A0B7-01B7-458C-BB2E-099A140E0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 State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7">
                <a:extLst>
                  <a:ext uri="{FF2B5EF4-FFF2-40B4-BE49-F238E27FC236}">
                    <a16:creationId xmlns:a16="http://schemas.microsoft.com/office/drawing/2014/main" id="{7CA14DD1-7E51-4BEC-8DDB-F7A1DE0446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2667000"/>
                <a:ext cx="10668000" cy="335280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en-US" b="0" kern="0" dirty="0"/>
                  <a:t>Rate for </a:t>
                </a:r>
                <a:r>
                  <a:rPr lang="en-US" b="1" dirty="0">
                    <a:solidFill>
                      <a:schemeClr val="accent5"/>
                    </a:solidFill>
                  </a:rPr>
                  <a:t>leaving</a:t>
                </a:r>
                <a:r>
                  <a:rPr lang="en-US" b="0" kern="0" dirty="0"/>
                  <a:t> state [X = </a:t>
                </a:r>
                <a:r>
                  <a:rPr lang="en-US" b="0" kern="0" dirty="0" err="1"/>
                  <a:t>i</a:t>
                </a:r>
                <a:r>
                  <a:rPr lang="en-US" b="0" kern="0" dirty="0"/>
                  <a:t>] 		</a:t>
                </a:r>
                <a14:m>
                  <m:oMath xmlns:m="http://schemas.openxmlformats.org/officeDocument/2006/math">
                    <m:r>
                      <a:rPr lang="en-US" b="0" i="1" ker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ker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kern="0">
                        <a:latin typeface="Cambria Math" panose="02040503050406030204" pitchFamily="18" charset="0"/>
                      </a:rPr>
                      <m:t>⋅ </m:t>
                    </m:r>
                    <m:r>
                      <a:rPr lang="en-US" b="0" i="1" kern="0">
                        <a:latin typeface="Cambria Math" panose="02040503050406030204" pitchFamily="18" charset="0"/>
                        <a:sym typeface="Symbol" pitchFamily="18" charset="2"/>
                      </a:rPr>
                      <m:t></m:t>
                    </m:r>
                    <m:r>
                      <a:rPr lang="en-US" b="0" i="1" ker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b="0" i="1" ker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ker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kern="0">
                        <a:latin typeface="Cambria Math" panose="02040503050406030204" pitchFamily="18" charset="0"/>
                      </a:rPr>
                      <m:t>⋅ </m:t>
                    </m:r>
                    <m:r>
                      <a:rPr lang="en-US" b="0" i="1" ker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ker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ker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b="0" kern="0" dirty="0"/>
              </a:p>
              <a:p>
                <a:pPr>
                  <a:spcBef>
                    <a:spcPct val="0"/>
                  </a:spcBef>
                  <a:buFont typeface="Wingdings 3" pitchFamily="18" charset="2"/>
                  <a:buNone/>
                </a:pPr>
                <a:endParaRPr lang="en-US" b="0" kern="0" dirty="0"/>
              </a:p>
              <a:p>
                <a:pPr>
                  <a:spcBef>
                    <a:spcPct val="0"/>
                  </a:spcBef>
                </a:pPr>
                <a:r>
                  <a:rPr lang="en-US" b="0" kern="0" dirty="0"/>
                  <a:t>Rate for </a:t>
                </a:r>
                <a:r>
                  <a:rPr lang="en-US" b="1" dirty="0">
                    <a:solidFill>
                      <a:schemeClr val="accent5"/>
                    </a:solidFill>
                  </a:rPr>
                  <a:t>reaching</a:t>
                </a:r>
                <a:r>
                  <a:rPr lang="en-US" b="0" kern="0" dirty="0"/>
                  <a:t> state [X = </a:t>
                </a:r>
                <a:r>
                  <a:rPr lang="en-US" b="0" kern="0" dirty="0" err="1"/>
                  <a:t>i</a:t>
                </a:r>
                <a:r>
                  <a:rPr lang="en-US" b="0" kern="0" dirty="0"/>
                  <a:t>] 	</a:t>
                </a:r>
                <a14:m>
                  <m:oMath xmlns:m="http://schemas.openxmlformats.org/officeDocument/2006/math">
                    <m:r>
                      <a:rPr lang="en-US" b="0" i="1" ker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ker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kern="0">
                        <a:latin typeface="Cambria Math" panose="02040503050406030204" pitchFamily="18" charset="0"/>
                      </a:rPr>
                      <m:t>⋅ </m:t>
                    </m:r>
                    <m:r>
                      <a:rPr lang="en-US" b="0" i="1" kern="0">
                        <a:latin typeface="Cambria Math" panose="02040503050406030204" pitchFamily="18" charset="0"/>
                        <a:sym typeface="Symbol" pitchFamily="18" charset="2"/>
                      </a:rPr>
                      <m:t></m:t>
                    </m:r>
                    <m:r>
                      <a:rPr lang="en-US" b="0" i="1" ker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b="0" i="1" ker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ker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kern="0">
                        <a:latin typeface="Cambria Math" panose="02040503050406030204" pitchFamily="18" charset="0"/>
                      </a:rPr>
                      <m:t>⋅ (</m:t>
                    </m:r>
                    <m:r>
                      <a:rPr lang="en-US" b="0" i="1" ker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kern="0">
                        <a:latin typeface="Cambria Math" panose="02040503050406030204" pitchFamily="18" charset="0"/>
                      </a:rPr>
                      <m:t>+1) </m:t>
                    </m:r>
                    <m:r>
                      <a:rPr lang="en-US" b="0" i="1" ker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b="0" kern="0" dirty="0"/>
              </a:p>
              <a:p>
                <a:pPr>
                  <a:spcBef>
                    <a:spcPct val="0"/>
                  </a:spcBef>
                  <a:buFont typeface="Wingdings 3" pitchFamily="18" charset="2"/>
                  <a:buNone/>
                </a:pPr>
                <a:endParaRPr lang="en-US" b="0" kern="0" dirty="0"/>
              </a:p>
              <a:p>
                <a:pPr>
                  <a:spcBef>
                    <a:spcPct val="0"/>
                  </a:spcBef>
                </a:pPr>
                <a:r>
                  <a:rPr lang="en-US" b="1" kern="0" dirty="0">
                    <a:solidFill>
                      <a:schemeClr val="accent5"/>
                    </a:solidFill>
                  </a:rPr>
                  <a:t>Micro state equation </a:t>
                </a:r>
                <a:r>
                  <a:rPr lang="en-US" dirty="0"/>
                  <a:t>for [X = </a:t>
                </a:r>
                <a:r>
                  <a:rPr lang="en-US" dirty="0" err="1"/>
                  <a:t>i</a:t>
                </a:r>
                <a:r>
                  <a:rPr lang="en-US" dirty="0"/>
                  <a:t>]</a:t>
                </a:r>
                <a:r>
                  <a:rPr lang="en-US" b="0" kern="0" dirty="0"/>
                  <a:t>	</a:t>
                </a:r>
                <a14:m>
                  <m:oMath xmlns:m="http://schemas.openxmlformats.org/officeDocument/2006/math">
                    <m:r>
                      <a:rPr lang="en-US" b="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ker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ker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b="0" i="1" ker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ker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b="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ker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ker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b="0" i="1" ker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kern="0">
                        <a:latin typeface="Cambria Math" panose="02040503050406030204" pitchFamily="18" charset="0"/>
                        <a:sym typeface="Symbol" pitchFamily="18" charset="2"/>
                      </a:rPr>
                      <m:t></m:t>
                    </m:r>
                    <m:r>
                      <a:rPr lang="en-US" b="0" i="1" kern="0">
                        <a:latin typeface="Cambria Math" panose="02040503050406030204" pitchFamily="18" charset="0"/>
                      </a:rPr>
                      <m:t>    =   </m:t>
                    </m:r>
                    <m:r>
                      <a:rPr lang="en-US" b="0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ker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kern="0">
                        <a:latin typeface="Cambria Math" panose="02040503050406030204" pitchFamily="18" charset="0"/>
                      </a:rPr>
                      <m:t>−1) </m:t>
                    </m:r>
                    <m:r>
                      <a:rPr lang="en-US" b="0" i="1" ker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ker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b="0" i="1" ker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ker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ctrlPr>
                          <a:rPr lang="en-US" b="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ker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ker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b="0" kern="0" dirty="0">
                  <a:sym typeface="Symbol" pitchFamily="18" charset="2"/>
                </a:endParaRPr>
              </a:p>
              <a:p>
                <a:pPr>
                  <a:spcBef>
                    <a:spcPct val="0"/>
                  </a:spcBef>
                </a:pPr>
                <a:endParaRPr lang="en-US" dirty="0">
                  <a:sym typeface="Symbol" pitchFamily="18" charset="2"/>
                </a:endParaRPr>
              </a:p>
              <a:p>
                <a:pPr>
                  <a:spcBef>
                    <a:spcPct val="0"/>
                  </a:spcBef>
                </a:pPr>
                <a:endParaRPr lang="en-US" b="0" kern="0" dirty="0">
                  <a:sym typeface="Symbol" pitchFamily="18" charset="2"/>
                </a:endParaRPr>
              </a:p>
              <a:p>
                <a:pPr>
                  <a:spcBef>
                    <a:spcPct val="0"/>
                  </a:spcBef>
                </a:pPr>
                <a:r>
                  <a:rPr lang="en-US" dirty="0">
                    <a:sym typeface="Symbol" pitchFamily="18" charset="2"/>
                  </a:rPr>
                  <a:t>Special cases for [X = 0] and [X = n]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𝜇</m:t>
                    </m:r>
                  </m:oMath>
                </a14:m>
                <a:r>
                  <a:rPr lang="en-US" b="0" kern="0" dirty="0">
                    <a:sym typeface="Symbol" pitchFamily="18" charset="2"/>
                  </a:rPr>
                  <a:t>	and   </a:t>
                </a:r>
                <a14:m>
                  <m:oMath xmlns:m="http://schemas.openxmlformats.org/officeDocument/2006/math">
                    <m:r>
                      <a:rPr lang="en-US" b="0" i="1" kern="0" smtClean="0">
                        <a:latin typeface="Cambria Math" panose="02040503050406030204" pitchFamily="18" charset="0"/>
                        <a:sym typeface="Symbol" pitchFamily="18" charset="2"/>
                      </a:rPr>
                      <m:t>𝑥</m:t>
                    </m:r>
                    <m:d>
                      <m:dPr>
                        <m:ctrlPr>
                          <a:rPr lang="en-US" b="0" i="1" kern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dPr>
                      <m:e>
                        <m:r>
                          <a:rPr lang="en-US" b="0" i="1" kern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𝑛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−1</m:t>
                        </m:r>
                      </m:e>
                    </m:d>
                    <m:r>
                      <a:rPr lang="en-US" b="0" i="1" kern="0" smtClean="0">
                        <a:latin typeface="Cambria Math" panose="02040503050406030204" pitchFamily="18" charset="0"/>
                        <a:sym typeface="Symbol" pitchFamily="18" charset="2"/>
                      </a:rPr>
                      <m:t>𝜆</m:t>
                    </m:r>
                    <m:r>
                      <a:rPr lang="en-US" b="0" i="1" kern="0" smtClean="0">
                        <a:latin typeface="Cambria Math" panose="02040503050406030204" pitchFamily="18" charset="0"/>
                        <a:sym typeface="Symbol" pitchFamily="18" charset="2"/>
                      </a:rPr>
                      <m:t>=</m:t>
                    </m:r>
                    <m:r>
                      <a:rPr lang="en-US" b="0" i="1" kern="0" smtClean="0">
                        <a:latin typeface="Cambria Math" panose="02040503050406030204" pitchFamily="18" charset="0"/>
                        <a:sym typeface="Symbol" pitchFamily="18" charset="2"/>
                      </a:rPr>
                      <m:t>𝑥</m:t>
                    </m:r>
                    <m:d>
                      <m:dPr>
                        <m:ctrlPr>
                          <a:rPr lang="en-US" b="0" i="1" kern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dPr>
                      <m:e>
                        <m:r>
                          <a:rPr lang="en-US" b="0" i="1" kern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𝑛</m:t>
                        </m:r>
                      </m:e>
                    </m:d>
                    <m:r>
                      <a:rPr lang="en-US" b="0" i="1" kern="0" smtClean="0">
                        <a:latin typeface="Cambria Math" panose="02040503050406030204" pitchFamily="18" charset="0"/>
                        <a:sym typeface="Symbol" pitchFamily="18" charset="2"/>
                      </a:rPr>
                      <m:t>𝜇</m:t>
                    </m:r>
                  </m:oMath>
                </a14:m>
                <a:r>
                  <a:rPr lang="en-US" b="0" kern="0" dirty="0">
                    <a:sym typeface="Symbol" pitchFamily="18" charset="2"/>
                  </a:rPr>
                  <a:t>		</a:t>
                </a:r>
              </a:p>
              <a:p>
                <a:pPr>
                  <a:spcBef>
                    <a:spcPct val="0"/>
                  </a:spcBef>
                </a:pPr>
                <a:endParaRPr lang="en-US" dirty="0">
                  <a:sym typeface="Symbol" pitchFamily="18" charset="2"/>
                </a:endParaRPr>
              </a:p>
              <a:p>
                <a:pPr>
                  <a:spcBef>
                    <a:spcPct val="0"/>
                  </a:spcBef>
                </a:pPr>
                <a:r>
                  <a:rPr lang="en-US" b="0" kern="0" dirty="0">
                    <a:sym typeface="Symbol" pitchFamily="18" charset="2"/>
                  </a:rPr>
                  <a:t>Normalization condition	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kern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naryPr>
                      <m:sub>
                        <m:r>
                          <a:rPr lang="en-US" b="0" i="1" kern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𝑖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=1</m:t>
                        </m:r>
                      </m:sub>
                      <m:sup>
                        <m:r>
                          <a:rPr lang="en-US" b="0" i="1" kern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𝑛</m:t>
                        </m:r>
                      </m:sup>
                      <m:e>
                        <m:r>
                          <a:rPr lang="en-US" b="0" i="1" kern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𝑥</m:t>
                        </m:r>
                        <m:d>
                          <m:dPr>
                            <m:ctrlPr>
                              <a:rPr lang="en-US" b="0" i="1" kern="0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dPr>
                          <m:e>
                            <m:r>
                              <a:rPr lang="en-US" b="0" i="1" kern="0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𝑖</m:t>
                            </m:r>
                          </m:e>
                        </m:d>
                        <m:r>
                          <a:rPr lang="en-US" b="0" i="1" kern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=1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Inhaltsplatzhalter 7">
                <a:extLst>
                  <a:ext uri="{FF2B5EF4-FFF2-40B4-BE49-F238E27FC236}">
                    <a16:creationId xmlns:a16="http://schemas.microsoft.com/office/drawing/2014/main" id="{7CA14DD1-7E51-4BEC-8DDB-F7A1DE0446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2667000"/>
                <a:ext cx="10668000" cy="3352800"/>
              </a:xfrm>
              <a:blipFill>
                <a:blip r:embed="rId2"/>
                <a:stretch>
                  <a:fillRect l="-229" t="-909" b="-15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4840455-C262-401F-9472-E9B382F0BE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82AF613-1A4F-4042-BE45-8EF71B3B3F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771"/>
          <a:stretch/>
        </p:blipFill>
        <p:spPr>
          <a:xfrm>
            <a:off x="152400" y="685800"/>
            <a:ext cx="9630561" cy="1595167"/>
          </a:xfrm>
          <a:prstGeom prst="rect">
            <a:avLst/>
          </a:prstGeom>
        </p:spPr>
      </p:pic>
      <p:sp>
        <p:nvSpPr>
          <p:cNvPr id="16" name="Pfeil: nach unten 15">
            <a:extLst>
              <a:ext uri="{FF2B5EF4-FFF2-40B4-BE49-F238E27FC236}">
                <a16:creationId xmlns:a16="http://schemas.microsoft.com/office/drawing/2014/main" id="{A9660966-508E-4C93-A919-712E8A06EE01}"/>
              </a:ext>
            </a:extLst>
          </p:cNvPr>
          <p:cNvSpPr/>
          <p:nvPr/>
        </p:nvSpPr>
        <p:spPr bwMode="auto">
          <a:xfrm>
            <a:off x="6131312" y="2084620"/>
            <a:ext cx="182880" cy="457200"/>
          </a:xfrm>
          <a:prstGeom prst="downArrow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Inhaltsplatzhalter 12">
            <a:extLst>
              <a:ext uri="{FF2B5EF4-FFF2-40B4-BE49-F238E27FC236}">
                <a16:creationId xmlns:a16="http://schemas.microsoft.com/office/drawing/2014/main" id="{5DB610FA-A79A-44A6-9CA5-40DEE7872C46}"/>
              </a:ext>
            </a:extLst>
          </p:cNvPr>
          <p:cNvSpPr txBox="1">
            <a:spLocks/>
          </p:cNvSpPr>
          <p:nvPr/>
        </p:nvSpPr>
        <p:spPr>
          <a:xfrm>
            <a:off x="304800" y="2667000"/>
            <a:ext cx="10668000" cy="3352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80000"/>
              <a:buFont typeface="Wingdings 3" pitchFamily="18" charset="2"/>
              <a:buChar char="u"/>
              <a:defRPr lang="en-GB" sz="2000">
                <a:solidFill>
                  <a:srgbClr val="4D4D4D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100000"/>
              <a:buFont typeface="Wingdings" pitchFamily="2" charset="2"/>
              <a:buChar char="§"/>
              <a:defRPr lang="en-GB" sz="20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–"/>
              <a:defRPr lang="en-GB" sz="20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•"/>
              <a:defRPr lang="en-GB" sz="20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 "/>
              <a:defRPr lang="en-GB" sz="20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endParaRPr lang="en-US" b="0" kern="0" dirty="0"/>
          </a:p>
        </p:txBody>
      </p:sp>
    </p:spTree>
    <p:extLst>
      <p:ext uri="{BB962C8B-B14F-4D97-AF65-F5344CB8AC3E}">
        <p14:creationId xmlns:p14="http://schemas.microsoft.com/office/powerpoint/2010/main" val="16062220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|7.1|7.6|14.8|8|31.9|12|31.4"/>
  <p:tag name="GENSWF_SLIDE_UID" val="{8167C25C-3BB3-45CF-A854-567EB254C3B2}:37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_na-Awz9kx56VQQ8iPd5fw&quot;,&quot;gi&quot;:&quot;FGqgo8LJlWW1vXT3-lNxyg&quot;,&quot;ti&quot;:&quot;ui_elements&quot;,&quot;vs&quot;:{&quot;f&quot;:[96],&quot;i&quot;:{&quot;d&quot;:&quot;_na-Awz9kx56VQQ8iPd5fw&quot;,&quot;p&quot;:true}}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_na-Awz9kx56VQQ8iPd5fw&quot;,&quot;gi&quot;:&quot;FGqgo8LJlWW1vXT3-lNxyg&quot;,&quot;ti&quot;:&quot;ui_elements&quot;,&quot;vs&quot;:{&quot;f&quot;:[96],&quot;i&quot;:{&quot;d&quot;:&quot;_na-Awz9kx56VQQ8iPd5fw&quot;,&quot;p&quot;:true}}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_na-Awz9kx56VQQ8iPd5fw&quot;,&quot;gi&quot;:&quot;FGqgo8LJlWW1vXT3-lNxyg&quot;,&quot;ti&quot;:&quot;ui_elements&quot;,&quot;vs&quot;:{&quot;f&quot;:[96],&quot;i&quot;:{&quot;d&quot;:&quot;_na-Awz9kx56VQQ8iPd5fw&quot;,&quot;p&quot;:true}}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_na-Awz9kx56VQQ8iPd5fw&quot;,&quot;gi&quot;:&quot;FGqgo8LJlWW1vXT3-lNxyg&quot;,&quot;ti&quot;:&quot;ui_elements&quot;,&quot;vs&quot;:{&quot;f&quot;:[96],&quot;i&quot;:{&quot;d&quot;:&quot;_na-Awz9kx56VQQ8iPd5fw&quot;,&quot;p&quot;:true}}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_na-Awz9kx56VQQ8iPd5fw&quot;,&quot;gi&quot;:&quot;FGqgo8LJlWW1vXT3-lNxyg&quot;,&quot;ti&quot;:&quot;ui_elements&quot;,&quot;vs&quot;:{&quot;f&quot;:[96],&quot;i&quot;:{&quot;d&quot;:&quot;_na-Awz9kx56VQQ8iPd5fw&quot;,&quot;p&quot;:true}}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_na-Awz9kx56VQQ8iPd5fw&quot;,&quot;gi&quot;:&quot;FGqgo8LJlWW1vXT3-lNxyg&quot;,&quot;ti&quot;:&quot;ui_elements&quot;,&quot;vs&quot;:{&quot;f&quot;:[96],&quot;i&quot;:{&quot;d&quot;:&quot;_na-Awz9kx56VQQ8iPd5fw&quot;,&quot;p&quot;:true}}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_na-Awz9kx56VQQ8iPd5fw&quot;,&quot;gi&quot;:&quot;FGqgo8LJlWW1vXT3-lNxyg&quot;,&quot;ti&quot;:&quot;ui_elements&quot;,&quot;vs&quot;:{&quot;f&quot;:[96],&quot;i&quot;:{&quot;d&quot;:&quot;_na-Awz9kx56VQQ8iPd5fw&quot;,&quot;p&quot;:true}}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_na-Awz9kx56VQQ8iPd5fw&quot;,&quot;gi&quot;:&quot;FGqgo8LJlWW1vXT3-lNxyg&quot;,&quot;ti&quot;:&quot;ui_elements&quot;,&quot;vs&quot;:{&quot;f&quot;:[96],&quot;i&quot;:{&quot;d&quot;:&quot;_na-Awz9kx56VQQ8iPd5fw&quot;,&quot;p&quot;:true}}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_na-Awz9kx56VQQ8iPd5fw&quot;,&quot;gi&quot;:&quot;FGqgo8LJlWW1vXT3-lNxyg&quot;,&quot;ti&quot;:&quot;ui_elements&quot;,&quot;vs&quot;:{&quot;f&quot;:[96],&quot;i&quot;:{&quot;d&quot;:&quot;_na-Awz9kx56VQQ8iPd5fw&quot;,&quot;p&quot;:true}}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_na-Awz9kx56VQQ8iPd5fw&quot;,&quot;gi&quot;:&quot;FGqgo8LJlWW1vXT3-lNxyg&quot;,&quot;ti&quot;:&quot;ui_elements&quot;,&quot;vs&quot;:{&quot;f&quot;:[96],&quot;i&quot;:{&quot;d&quot;:&quot;_na-Awz9kx56VQQ8iPd5fw&quot;,&quot;p&quot;:true}}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4|7.3|25.5|55.5"/>
  <p:tag name="GENSWF_SLIDE_UID" val="{8D4D2F81-7E6E-4A6E-94B4-EBCE546F678C}:35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_na-Awz9kx56VQQ8iPd5fw&quot;,&quot;gi&quot;:&quot;FGqgo8LJlWW1vXT3-lNxyg&quot;,&quot;ti&quot;:&quot;ui_elements&quot;,&quot;vs&quot;:{&quot;f&quot;:[96],&quot;i&quot;:{&quot;d&quot;:&quot;_na-Awz9kx56VQQ8iPd5fw&quot;,&quot;p&quot;:true}}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_na-Awz9kx56VQQ8iPd5fw&quot;,&quot;gi&quot;:&quot;FGqgo8LJlWW1vXT3-lNxyg&quot;,&quot;ti&quot;:&quot;ui_elements&quot;,&quot;vs&quot;:{&quot;f&quot;:[96],&quot;i&quot;:{&quot;d&quot;:&quot;_na-Awz9kx56VQQ8iPd5fw&quot;,&quot;p&quot;:true}}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_na-Awz9kx56VQQ8iPd5fw&quot;,&quot;gi&quot;:&quot;FGqgo8LJlWW1vXT3-lNxyg&quot;,&quot;ti&quot;:&quot;ui_elements&quot;,&quot;vs&quot;:{&quot;f&quot;:[96],&quot;i&quot;:{&quot;d&quot;:&quot;_na-Awz9kx56VQQ8iPd5fw&quot;,&quot;p&quot;:true}}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_na-Awz9kx56VQQ8iPd5fw&quot;,&quot;gi&quot;:&quot;FGqgo8LJlWW1vXT3-lNxyg&quot;,&quot;ti&quot;:&quot;ui_elements&quot;,&quot;vs&quot;:{&quot;f&quot;:[96],&quot;i&quot;:{&quot;d&quot;:&quot;_na-Awz9kx56VQQ8iPd5fw&quot;,&quot;p&quot;:true}}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_na-Awz9kx56VQQ8iPd5fw&quot;,&quot;gi&quot;:&quot;FGqgo8LJlWW1vXT3-lNxyg&quot;,&quot;ti&quot;:&quot;ui_elements&quot;,&quot;vs&quot;:{&quot;f&quot;:[96],&quot;i&quot;:{&quot;d&quot;:&quot;_na-Awz9kx56VQQ8iPd5fw&quot;,&quot;p&quot;:true}}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_na-Awz9kx56VQQ8iPd5fw&quot;,&quot;gi&quot;:&quot;FGqgo8LJlWW1vXT3-lNxyg&quot;,&quot;ti&quot;:&quot;ui_elements&quot;,&quot;vs&quot;:{&quot;f&quot;:[96],&quot;i&quot;:{&quot;d&quot;:&quot;_na-Awz9kx56VQQ8iPd5fw&quot;,&quot;p&quot;:true}}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2.9"/>
  <p:tag name="GENSWF_SLIDE_UID" val="{B291C623-7434-4A10-887A-53B2881878A5}:38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9.4"/>
  <p:tag name="ISPRING_SLIDE_INDENT_LEVEL" val="1"/>
  <p:tag name="ISPRING_CUSTOM_TIMING_USED" val="0"/>
  <p:tag name="GENSWF_SLIDE_UID" val="{E3632282-DF33-4222-86EF-06FE6EE10098}:35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0.8|24.9|5.4"/>
  <p:tag name="GENSWF_SLIDE_UID" val="{14BB789C-E341-4689-986E-97519F2A5ECB}:35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7|43.6"/>
  <p:tag name="ISPRING_SLIDE_INDENT_LEVEL" val="1"/>
  <p:tag name="ISPRING_CUSTOM_TIMING_USED" val="0"/>
  <p:tag name="GENSWF_SLIDE_UID" val="{79B79DE5-1FE6-4C31-A2BE-43D85E106232}:37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9|8.5|5.3|14.8|7.9"/>
  <p:tag name="GENSWF_SLIDE_UID" val="{EF4DE261-0E83-4B4A-A63D-D56BB4592ACC}:43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_na-Awz9kx56VQQ8iPd5fw&quot;,&quot;gi&quot;:&quot;FGqgo8LJlWW1vXT3-lNxyg&quot;,&quot;ti&quot;:&quot;ui_elements&quot;,&quot;vs&quot;:{&quot;f&quot;:[96],&quot;i&quot;:{&quot;d&quot;:&quot;_na-Awz9kx56VQQ8iPd5fw&quot;,&quot;p&quot;:true}}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_na-Awz9kx56VQQ8iPd5fw&quot;,&quot;gi&quot;:&quot;FGqgo8LJlWW1vXT3-lNxyg&quot;,&quot;ti&quot;:&quot;ui_elements&quot;,&quot;vs&quot;:{&quot;f&quot;:[96],&quot;i&quot;:{&quot;d&quot;:&quot;_na-Awz9kx56VQQ8iPd5fw&quot;,&quot;p&quot;:true}}}"/>
</p:tagLst>
</file>

<file path=ppt/theme/theme1.xml><?xml version="1.0" encoding="utf-8"?>
<a:theme xmlns:a="http://schemas.openxmlformats.org/drawingml/2006/main" name="i3_powerpoint_2017">
  <a:themeElements>
    <a:clrScheme name="Benutzerdefiniert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1F5394"/>
      </a:accent5>
      <a:accent6>
        <a:srgbClr val="70AD47"/>
      </a:accent6>
      <a:hlink>
        <a:srgbClr val="0563C1"/>
      </a:hlink>
      <a:folHlink>
        <a:srgbClr val="954F72"/>
      </a:folHlink>
    </a:clrScheme>
    <a:fontScheme name="i3_font_style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algn="ctr">
          <a:defRPr sz="2000" b="0" dirty="0">
            <a:solidFill>
              <a:schemeClr val="bg1"/>
            </a:solidFill>
            <a:latin typeface="+mj-l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Rounded MT Bold" pitchFamily="34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>
            <a:latin typeface="+mn-lt"/>
          </a:defRPr>
        </a:defPPr>
      </a:lstStyle>
    </a:txDef>
  </a:objectDefaults>
  <a:extraClrSchemeLst>
    <a:extraClrScheme>
      <a:clrScheme name="Vorlag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ag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-20170425" id="{DC9CE8E7-E304-4EF4-A6EB-99A4F62FBDBA}" vid="{08FDE999-829D-4CCD-A438-DD68C14B5BAF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1552</Words>
  <Application>Microsoft Office PowerPoint</Application>
  <PresentationFormat>Breitbild</PresentationFormat>
  <Paragraphs>256</Paragraphs>
  <Slides>27</Slides>
  <Notes>12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27</vt:i4>
      </vt:variant>
    </vt:vector>
  </HeadingPairs>
  <TitlesOfParts>
    <vt:vector size="39" baseType="lpstr">
      <vt:lpstr>Book Antiqua</vt:lpstr>
      <vt:lpstr>Wingdings</vt:lpstr>
      <vt:lpstr>Arial</vt:lpstr>
      <vt:lpstr>Symbol</vt:lpstr>
      <vt:lpstr>Cambria Math</vt:lpstr>
      <vt:lpstr>Times New Roman</vt:lpstr>
      <vt:lpstr>Wingdings 3</vt:lpstr>
      <vt:lpstr>Segoe UI</vt:lpstr>
      <vt:lpstr>Arial Rounded MT Bold</vt:lpstr>
      <vt:lpstr>i3_powerpoint_2017</vt:lpstr>
      <vt:lpstr>Equation</vt:lpstr>
      <vt:lpstr>Formel</vt:lpstr>
      <vt:lpstr>PowerPoint-Präsentation</vt:lpstr>
      <vt:lpstr>Disclaimer and Copyright Notice</vt:lpstr>
      <vt:lpstr>Chapter 4</vt:lpstr>
      <vt:lpstr>Model Structure and Parameters</vt:lpstr>
      <vt:lpstr>Loss System M/M/n</vt:lpstr>
      <vt:lpstr>State Process and State Probabilities</vt:lpstr>
      <vt:lpstr>State Process of M/M/n Loss System</vt:lpstr>
      <vt:lpstr>State Transition Diagram</vt:lpstr>
      <vt:lpstr>Micro State Equations</vt:lpstr>
      <vt:lpstr>Macro State Equations</vt:lpstr>
      <vt:lpstr>Macro State Equations: Solution</vt:lpstr>
      <vt:lpstr>Macro State Equations and Erlang Formula for Loss Systems</vt:lpstr>
      <vt:lpstr>Steady State Distribution</vt:lpstr>
      <vt:lpstr>State Probability at Arbitrary and Arrival Times</vt:lpstr>
      <vt:lpstr>Other System Characteristics</vt:lpstr>
      <vt:lpstr>System Characteristics</vt:lpstr>
      <vt:lpstr>Traffic Flows in M/M/n Loss System</vt:lpstr>
      <vt:lpstr>Generalization to M/GI/n-0</vt:lpstr>
      <vt:lpstr>Insensitivity or Robustness Property</vt:lpstr>
      <vt:lpstr>Example: M/GI/1-0</vt:lpstr>
      <vt:lpstr>Modeling Examples and Applications</vt:lpstr>
      <vt:lpstr>Dimensioning of Systems</vt:lpstr>
      <vt:lpstr>Numerical Solution: Dimensioning</vt:lpstr>
      <vt:lpstr>Example: GSM Cell</vt:lpstr>
      <vt:lpstr>Economy of Scale</vt:lpstr>
      <vt:lpstr>Economy of Scale in Loss Systems</vt:lpstr>
      <vt:lpstr>Example: Several Cells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Ch4.1 Loss System M/M/n</dc:title>
  <dc:creator>tobias.hossfeld@uni-wuerzburg.de</dc:creator>
  <cp:lastModifiedBy>Tobias Hoßfeld</cp:lastModifiedBy>
  <cp:revision>944</cp:revision>
  <dcterms:created xsi:type="dcterms:W3CDTF">2011-01-08T01:15:19Z</dcterms:created>
  <dcterms:modified xsi:type="dcterms:W3CDTF">2022-05-05T09:20:42Z</dcterms:modified>
</cp:coreProperties>
</file>